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4" r:id="rId2"/>
    <p:sldId id="267" r:id="rId3"/>
    <p:sldId id="260" r:id="rId4"/>
    <p:sldId id="257" r:id="rId5"/>
    <p:sldId id="256" r:id="rId6"/>
    <p:sldId id="261" r:id="rId7"/>
    <p:sldId id="262" r:id="rId8"/>
    <p:sldId id="265" r:id="rId9"/>
    <p:sldId id="264" r:id="rId10"/>
    <p:sldId id="273" r:id="rId11"/>
    <p:sldId id="263" r:id="rId12"/>
    <p:sldId id="268" r:id="rId13"/>
    <p:sldId id="269" r:id="rId14"/>
    <p:sldId id="271" r:id="rId15"/>
    <p:sldId id="307" r:id="rId16"/>
    <p:sldId id="272" r:id="rId17"/>
    <p:sldId id="304" r:id="rId18"/>
    <p:sldId id="275" r:id="rId19"/>
    <p:sldId id="276" r:id="rId20"/>
    <p:sldId id="306" r:id="rId21"/>
    <p:sldId id="305" r:id="rId22"/>
    <p:sldId id="277" r:id="rId23"/>
    <p:sldId id="278" r:id="rId24"/>
    <p:sldId id="279" r:id="rId25"/>
    <p:sldId id="330" r:id="rId26"/>
    <p:sldId id="280" r:id="rId27"/>
    <p:sldId id="281" r:id="rId28"/>
    <p:sldId id="282" r:id="rId29"/>
    <p:sldId id="283" r:id="rId30"/>
    <p:sldId id="284" r:id="rId31"/>
    <p:sldId id="285" r:id="rId32"/>
    <p:sldId id="287" r:id="rId33"/>
    <p:sldId id="288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3" r:id="rId45"/>
    <p:sldId id="308" r:id="rId46"/>
    <p:sldId id="302" r:id="rId47"/>
    <p:sldId id="310" r:id="rId48"/>
    <p:sldId id="311" r:id="rId49"/>
    <p:sldId id="309" r:id="rId50"/>
    <p:sldId id="312" r:id="rId51"/>
    <p:sldId id="313" r:id="rId52"/>
    <p:sldId id="314" r:id="rId53"/>
    <p:sldId id="315" r:id="rId54"/>
    <p:sldId id="316" r:id="rId55"/>
    <p:sldId id="318" r:id="rId56"/>
    <p:sldId id="321" r:id="rId57"/>
    <p:sldId id="317" r:id="rId58"/>
    <p:sldId id="322" r:id="rId59"/>
    <p:sldId id="319" r:id="rId60"/>
    <p:sldId id="325" r:id="rId61"/>
    <p:sldId id="327" r:id="rId62"/>
    <p:sldId id="326" r:id="rId63"/>
    <p:sldId id="328" r:id="rId64"/>
    <p:sldId id="329" r:id="rId65"/>
    <p:sldId id="274" r:id="rId66"/>
    <p:sldId id="323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1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0-tub-ru.yandex.net/i?id=79a0883ee94d34d2459c3b7124367651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53455" cy="5589240"/>
          </a:xfrm>
          <a:prstGeom prst="rect">
            <a:avLst/>
          </a:prstGeom>
          <a:noFill/>
          <a:effectLst>
            <a:glow rad="63500">
              <a:schemeClr val="tx2">
                <a:lumMod val="60000"/>
                <a:lumOff val="40000"/>
                <a:alpha val="0"/>
              </a:schemeClr>
            </a:glow>
            <a:softEdge rad="1028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2420888"/>
            <a:ext cx="6840760" cy="1152128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ru-RU" sz="6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anose="03010101010201010101" pitchFamily="66" charset="0"/>
              </a:rPr>
              <a:t>«И в каждой строчке </a:t>
            </a:r>
          </a:p>
          <a:p>
            <a:pPr algn="ctr"/>
            <a:r>
              <a:rPr lang="ru-RU" sz="6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anose="03010101010201010101" pitchFamily="66" charset="0"/>
              </a:rPr>
              <a:t>вдохновенье…»</a:t>
            </a:r>
            <a:endParaRPr lang="ru-RU" sz="68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3444" y="537321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anose="03010101010201010101" pitchFamily="66" charset="0"/>
              </a:rPr>
              <a:t>21 марта</a:t>
            </a:r>
          </a:p>
          <a:p>
            <a:pPr algn="ctr"/>
            <a:r>
              <a:rPr lang="ru-RU" sz="28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anose="03010101010201010101" pitchFamily="66" charset="0"/>
              </a:rPr>
              <a:t> Всемирный день поэзии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Constantia" pitchFamily="18" charset="0"/>
              </a:rPr>
              <a:t>ФГБОУ ВО Белгородский ГАУ</a:t>
            </a:r>
          </a:p>
          <a:p>
            <a:pPr algn="ctr"/>
            <a:r>
              <a:rPr lang="ru-RU" sz="2400" b="1" i="1" dirty="0">
                <a:latin typeface="Constantia" pitchFamily="18" charset="0"/>
              </a:rPr>
              <a:t>Управление библиотечно-информационных ресурсов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36066" y="6411143"/>
            <a:ext cx="1548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Constantia" pitchFamily="18" charset="0"/>
              </a:rPr>
              <a:t>2019 год</a:t>
            </a:r>
          </a:p>
        </p:txBody>
      </p:sp>
    </p:spTree>
    <p:extLst>
      <p:ext uri="{BB962C8B-B14F-4D97-AF65-F5344CB8AC3E}">
        <p14:creationId xmlns:p14="http://schemas.microsoft.com/office/powerpoint/2010/main" val="885883565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77072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В последние годы этот праздник отмечают также во МХАТе, Государственном центре современного искусства, крупных книжных центрах, таких как Библио-глобус и других учреждениях культуры. В рамках празднования Всемирного дня поэзии проходят конкурсы среди литераторов, публичные выступления поэтов, организуются поэтические вечера</a:t>
            </a:r>
          </a:p>
        </p:txBody>
      </p:sp>
      <p:pic>
        <p:nvPicPr>
          <p:cNvPr id="29698" name="Picture 2" descr="C:\Documents and Settings\sorokina_an\Рабочий стол\iмх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56247"/>
            <a:ext cx="4573016" cy="2632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https://im0-tub-ru.yandex.net/i?id=e19c240ec06d20ac236bc570d9b117fa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4041" y="1147906"/>
            <a:ext cx="4262455" cy="2641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30120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В Москве, одной из культурных и поэтических столиц мира, празднование Всемирного дня поэзии обычно длится около 10 дней</a:t>
            </a:r>
          </a:p>
        </p:txBody>
      </p:sp>
      <p:pic>
        <p:nvPicPr>
          <p:cNvPr id="4" name="Picture 2" descr="C:\Documents and Settings\sorokina_an\Рабочий стол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784976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atin typeface="Monotype Corsiva" pitchFamily="66" charset="0"/>
              </a:rPr>
              <a:t>Литературная Белгородчина</a:t>
            </a:r>
            <a:endParaRPr lang="ru-RU" sz="4800" dirty="0"/>
          </a:p>
        </p:txBody>
      </p:sp>
      <p:pic>
        <p:nvPicPr>
          <p:cNvPr id="26626" name="Picture 2" descr="https://im0-tub-ru.yandex.net/i?id=a54a3119a85c4ee14eddf8fb0edb1b0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9619" y="1412776"/>
            <a:ext cx="6864763" cy="51485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20769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Белгородский государственный литературный музей</a:t>
            </a:r>
            <a:endParaRPr lang="ru-RU" sz="2400" dirty="0"/>
          </a:p>
        </p:txBody>
      </p:sp>
      <p:pic>
        <p:nvPicPr>
          <p:cNvPr id="25606" name="Picture 6" descr="https://im0-tub-ru.yandex.net/i?id=8396a32f03e878c3911af18582d63096-srl&amp;n=13"/>
          <p:cNvPicPr>
            <a:picLocks noChangeAspect="1" noChangeArrowheads="1"/>
          </p:cNvPicPr>
          <p:nvPr/>
        </p:nvPicPr>
        <p:blipFill>
          <a:blip r:embed="rId2" cstate="print"/>
          <a:srcRect l="1125" t="3325" r="2114" b="3561"/>
          <a:stretch>
            <a:fillRect/>
          </a:stretch>
        </p:blipFill>
        <p:spPr bwMode="auto">
          <a:xfrm>
            <a:off x="323528" y="332656"/>
            <a:ext cx="8514946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im0-tub-ru.yandex.net/i?id=f03b84d471bde0f89dc8f117ed7c6dc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60649"/>
            <a:ext cx="4320479" cy="2880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7" name="Picture 5" descr="C:\Documents and Settings\sorokina_an\Рабочий стол\муз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5" y="260648"/>
            <a:ext cx="4326661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9" name="Picture 7" descr="https://im0-tub-ru.yandex.net/i?id=178118ccaf833d3519605a4c397ef36f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212976"/>
            <a:ext cx="4320480" cy="2878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80" name="Picture 8" descr="C:\Documents and Settings\sorokina_an\Рабочий стол\1i.jpg"/>
          <p:cNvPicPr>
            <a:picLocks noChangeAspect="1" noChangeArrowheads="1"/>
          </p:cNvPicPr>
          <p:nvPr/>
        </p:nvPicPr>
        <p:blipFill>
          <a:blip r:embed="rId5" cstate="print"/>
          <a:srcRect t="10477" r="12698" b="5704"/>
          <a:stretch>
            <a:fillRect/>
          </a:stretch>
        </p:blipFill>
        <p:spPr bwMode="auto">
          <a:xfrm>
            <a:off x="4716016" y="3212976"/>
            <a:ext cx="432048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602128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Внутри Белгородского государственного литературного музея</a:t>
            </a:r>
            <a:endParaRPr lang="ru-RU" sz="2400" dirty="0"/>
          </a:p>
        </p:txBody>
      </p:sp>
    </p:spTree>
  </p:cSld>
  <p:clrMapOvr>
    <a:masterClrMapping/>
  </p:clrMapOvr>
  <p:transition advTm="1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Литературные встречи в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Белгородском государственном литературном музее</a:t>
            </a:r>
            <a:endParaRPr lang="ru-RU" sz="2400" dirty="0"/>
          </a:p>
        </p:txBody>
      </p:sp>
      <p:pic>
        <p:nvPicPr>
          <p:cNvPr id="60418" name="Picture 2" descr="https://pp.vk.me/c637225/v637225556/3737a/dpcU7pIwVI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315087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420" name="Picture 4" descr="https://im0-tub-ru.yandex.net/i?id=c931c21ffd1c48d58078ddd4b6ae9638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0648"/>
            <a:ext cx="431963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422" name="AutoShape 6" descr="https://www.peremenka31.ru/media/cache/94/ae/94ae4ec2e590deecd3d2afb138eddb2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0423" name="Picture 7" descr="C:\Documents and Settings\sorokina_an\Рабочий стол\94ae4ec2e590deecd3d2afb138eddb2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284984"/>
            <a:ext cx="4320480" cy="2709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425" name="Picture 9" descr="https://im0-tub-ru.yandex.net/i?id=34616f48e006d2da9c25688eca8f3d6a-l&amp;n=13"/>
          <p:cNvPicPr>
            <a:picLocks noChangeAspect="1" noChangeArrowheads="1"/>
          </p:cNvPicPr>
          <p:nvPr/>
        </p:nvPicPr>
        <p:blipFill>
          <a:blip r:embed="rId5" cstate="print"/>
          <a:srcRect t="2564"/>
          <a:stretch>
            <a:fillRect/>
          </a:stretch>
        </p:blipFill>
        <p:spPr bwMode="auto">
          <a:xfrm>
            <a:off x="4644008" y="3282445"/>
            <a:ext cx="4320480" cy="2738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Белгородское региональное отделение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Союза писателей России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56612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Проспект Славы, 35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Восточный округ, Белгород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 l="26310" t="48237" r="25312" b="20033"/>
          <a:stretch>
            <a:fillRect/>
          </a:stretch>
        </p:blipFill>
        <p:spPr bwMode="auto">
          <a:xfrm>
            <a:off x="82870" y="1628800"/>
            <a:ext cx="8783081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092" t="9756" r="8891" b="2817"/>
          <a:stretch>
            <a:fillRect/>
          </a:stretch>
        </p:blipFill>
        <p:spPr bwMode="auto">
          <a:xfrm>
            <a:off x="323528" y="188640"/>
            <a:ext cx="8435837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51723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Официальный сайт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Белгородского регионального отделения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Союза писателей России</a:t>
            </a:r>
          </a:p>
        </p:txBody>
      </p:sp>
    </p:spTree>
  </p:cSld>
  <p:clrMapOvr>
    <a:masterClrMapping/>
  </p:clrMapOvr>
  <p:transition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im0-tub-ru.yandex.net/i?id=4eb3868247ac0ea955e080809fc00f1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645" y="116632"/>
            <a:ext cx="8536827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91037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Юбилей Белгородского регионального отделения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Союза писателей</a:t>
            </a:r>
          </a:p>
        </p:txBody>
      </p:sp>
    </p:spTree>
  </p:cSld>
  <p:clrMapOvr>
    <a:masterClrMapping/>
  </p:clrMapOvr>
  <p:transition advTm="1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44168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На Белгородчине жило и живет большое количество писателей и поэтов, каждый из которых отдавал часть своей души людям. Поэзия – всегда живое участие авторов в жизни страны, выражение переживаний личности, отклик на события. Наши белгородские авторы отзывались своими произведениями на все важнейшие вехи в истории нашей Родины, любовались родной природой, отражали в своих стихах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человеческие чувства, эмоции</a:t>
            </a:r>
          </a:p>
        </p:txBody>
      </p:sp>
      <p:pic>
        <p:nvPicPr>
          <p:cNvPr id="32770" name="Picture 2" descr="https://im0-tub-ru.yandex.net/i?id=bbb8dc565074457672cb3249a1c0d37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4664"/>
            <a:ext cx="4392488" cy="2745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2" name="Picture 4" descr="https://im0-tub-ru.yandex.net/i?id=3b554df4cccc48e70c4e4fb772922b03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4392488" cy="2745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0-tub-ru.yandex.net/i?id=3880d6144be9ced0760475342a29a76b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88840"/>
            <a:ext cx="6234616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2606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atin typeface="Monotype Corsiva" pitchFamily="66" charset="0"/>
              </a:rPr>
              <a:t>Всемирный день поэзии</a:t>
            </a:r>
            <a:endParaRPr lang="ru-RU" sz="4800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3671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atin typeface="Constantia" pitchFamily="18" charset="0"/>
              </a:rPr>
              <a:t>«…Поэзия  - это живопись, которую слышат...»</a:t>
            </a:r>
          </a:p>
        </p:txBody>
      </p:sp>
      <p:pic>
        <p:nvPicPr>
          <p:cNvPr id="59396" name="Picture 4" descr="https://im0-tub-ru.yandex.net/i?id=2a25172a03118e7b95cf998dae379c2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3015542"/>
            <a:ext cx="3672408" cy="3589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644008" y="3573016"/>
            <a:ext cx="4066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latin typeface="Constantia" pitchFamily="18" charset="0"/>
              </a:rPr>
              <a:t>Леонардо да Винчи</a:t>
            </a:r>
          </a:p>
        </p:txBody>
      </p:sp>
    </p:spTree>
  </p:cSld>
  <p:clrMapOvr>
    <a:masterClrMapping/>
  </p:clrMapOvr>
  <p:transition advTm="1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atin typeface="Monotype Corsiva" pitchFamily="66" charset="0"/>
              </a:rPr>
              <a:t>Таланты Белогорья </a:t>
            </a:r>
          </a:p>
        </p:txBody>
      </p:sp>
      <p:pic>
        <p:nvPicPr>
          <p:cNvPr id="53250" name="Picture 2" descr="https://im0-tub-ru.yandex.net/i?id=59bcca22ce42ed0073a05339aa024f5e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103" y="1196752"/>
            <a:ext cx="7563795" cy="5040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87438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Творчество белгородских поэтов – наше культурное наследие, передающее нам красоту и величие малой Родины. В своих произведениях они снова и снова рисуют картины родной природы, учат нас гордиться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 своей малой родиной</a:t>
            </a:r>
          </a:p>
        </p:txBody>
      </p:sp>
      <p:pic>
        <p:nvPicPr>
          <p:cNvPr id="33794" name="Picture 2" descr="https://im0-tub-ru.yandex.net/i?id=f9a0b9e378d1820e8dcdf9f27ad30d6e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853" y="116632"/>
            <a:ext cx="6651499" cy="4697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96" name="AutoShape 4" descr="https://yandex.ru/images/k5kmK8M27/6b1021l3a/C9qyGGAxyM8Yj2P5Fy0_dAdM6oltaOqdjmjemZeMT_yO5iol3OrOVjvYuzwY9hmQMKYtuQT31GiqlLbog9MhihaatmEoYfW6PM473GZQ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</p:cSld>
  <p:clrMapOvr>
    <a:masterClrMapping/>
  </p:clrMapOvr>
  <p:transition advTm="1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663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atin typeface="Constantia" pitchFamily="18" charset="0"/>
              </a:rPr>
              <a:t>Молчанов Владимир Ефимович</a:t>
            </a:r>
          </a:p>
        </p:txBody>
      </p:sp>
      <p:pic>
        <p:nvPicPr>
          <p:cNvPr id="34818" name="Picture 2" descr="https://im0-tub-ru.yandex.net/i?id=b24aea2c0100babc791fcb8813fa87d8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791" y="1772816"/>
            <a:ext cx="7010418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44168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Владимир Ефимович родился 9 февраля 1947 года в станице Ильской на Кубани. Детство и школьные годы прошли на Белгородчине, в селе Новая Таволжанка Шебекинского района. Окончил Белгородское музыкальное училище и Воронежский государственный университет. Автор 7 книг, стихотворений, поэм и переводов. Член Союза писателей с 1990 года, член Союза журналистов России, лауреат премии Белгородского комсомола, заслуженный работник культуры РФ</a:t>
            </a:r>
          </a:p>
        </p:txBody>
      </p:sp>
      <p:pic>
        <p:nvPicPr>
          <p:cNvPr id="35843" name="Picture 3" descr="C:\Documents and Settings\sorokina_an\Рабочий стол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2088600" cy="3356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5" name="Picture 5" descr="https://im0-tub-ru.yandex.net/i?id=d4b3119f3b52ae110d41457f7c71bf7e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16632"/>
            <a:ext cx="2376264" cy="3336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9" name="Picture 9" descr="https://im0-tub-ru.yandex.net/i?id=74634fd7805b5ae889fa9261484d840c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16632"/>
            <a:ext cx="2514518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640960" cy="1162050"/>
          </a:xfrm>
        </p:spPr>
        <p:txBody>
          <a:bodyPr>
            <a:normAutofit/>
          </a:bodyPr>
          <a:lstStyle/>
          <a:p>
            <a:pPr algn="just"/>
            <a:r>
              <a:rPr lang="ru-RU" sz="2400" i="1" dirty="0" smtClean="0">
                <a:latin typeface="Constantia" pitchFamily="18" charset="0"/>
                <a:ea typeface="+mn-ea"/>
                <a:cs typeface="+mn-cs"/>
              </a:rPr>
              <a:t>Молчанов, В. Подснежники: стихи. Поэмы. Переводы / В. Молчанов. - Белгород: Везелица, 1992. - 320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060848"/>
            <a:ext cx="4608512" cy="3705275"/>
          </a:xfrm>
        </p:spPr>
        <p:txBody>
          <a:bodyPr>
            <a:noAutofit/>
          </a:bodyPr>
          <a:lstStyle/>
          <a:p>
            <a:pPr algn="just"/>
            <a:r>
              <a:rPr lang="ru-RU" sz="2400" b="1" i="1" dirty="0" smtClean="0">
                <a:latin typeface="Constantia" pitchFamily="18" charset="0"/>
              </a:rPr>
              <a:t>Новая книга стихов Владимира Молчанова «Подснежники» состоит из четырех разделов. В первом разделе – стихи из ранее вышедших книг «Сирень», «Родство», «Минута тишины». Второй раздел составляют стихи разных лет, не публиковавшиеся в книгах, третий и четвертый – поэмы, циклы стихов</a:t>
            </a:r>
          </a:p>
        </p:txBody>
      </p:sp>
      <p:pic>
        <p:nvPicPr>
          <p:cNvPr id="5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6632"/>
            <a:ext cx="1044386" cy="1055801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2483768" y="116632"/>
            <a:ext cx="6480720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 Белгородского ГАУ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32656"/>
            <a:ext cx="1421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Ш4Р6</a:t>
            </a:r>
          </a:p>
          <a:p>
            <a:r>
              <a:rPr lang="ru-RU" sz="2400" b="1" i="1" dirty="0" smtClean="0">
                <a:latin typeface="Constantia" pitchFamily="18" charset="0"/>
              </a:rPr>
              <a:t>М76</a:t>
            </a:r>
          </a:p>
        </p:txBody>
      </p:sp>
      <p:pic>
        <p:nvPicPr>
          <p:cNvPr id="8" name="Picture 2" descr="C:\Documents and Settings\sorokina_an\Рабочий стол\скан Алена\CCF18032019_000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543" r="36484" b="31801"/>
          <a:stretch>
            <a:fillRect/>
          </a:stretch>
        </p:blipFill>
        <p:spPr bwMode="auto">
          <a:xfrm>
            <a:off x="5580112" y="2204864"/>
            <a:ext cx="2808312" cy="4353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atin typeface="Constantia" pitchFamily="18" charset="0"/>
              </a:rPr>
              <a:t>Черкесов Валерий Николаевич</a:t>
            </a:r>
          </a:p>
        </p:txBody>
      </p:sp>
      <p:pic>
        <p:nvPicPr>
          <p:cNvPr id="37890" name="Picture 2" descr="https://im0-tub-ru.yandex.net/i?id=1d24ce2de876a1ffc47b79503615ea24-sr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700088"/>
            <a:ext cx="3312368" cy="4985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44168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Черкесов Валерий Николаевич родился 3 марта 1947 в городе Благовещенске Амурской области. С 1982 живет в Белгороде. Автор двадцати книг поэзии, прозы, публицистике , произведений для детей. Лауреат Всероссийской литературной премий «Прохоровское поле» и Всероссийской литературной-театральной премии «Хрустальная роза Виктора Розова», дипломат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IV Международного Славянского литературного форума «Золотой Витязь» </a:t>
            </a:r>
          </a:p>
        </p:txBody>
      </p:sp>
      <p:pic>
        <p:nvPicPr>
          <p:cNvPr id="36865" name="Picture 1" descr="C:\Documents and Settings\sorokina_an\Рабочий стол\ч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223441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7" name="Picture 3" descr="https://im0-tub-ru.yandex.net/i?id=ecbefdb71f44fc4c8d2a66552910cf84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88640"/>
            <a:ext cx="2260418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70" name="Picture 6" descr="C:\Documents and Settings\sorokina_an\Рабочий стол\че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2360" y="188640"/>
            <a:ext cx="2289134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764704"/>
            <a:ext cx="8856984" cy="116205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i="1" dirty="0" smtClean="0">
                <a:latin typeface="Constantia" pitchFamily="18" charset="0"/>
                <a:ea typeface="+mn-ea"/>
                <a:cs typeface="+mn-cs"/>
              </a:rPr>
              <a:t>Черкасов, В. Н. Где-то... Когда-то... : стихотворения /</a:t>
            </a:r>
            <a:br>
              <a:rPr lang="ru-RU" sz="2700" i="1" dirty="0" smtClean="0">
                <a:latin typeface="Constantia" pitchFamily="18" charset="0"/>
                <a:ea typeface="+mn-ea"/>
                <a:cs typeface="+mn-cs"/>
              </a:rPr>
            </a:br>
            <a:r>
              <a:rPr lang="ru-RU" sz="2700" i="1" dirty="0" smtClean="0">
                <a:latin typeface="Constantia" pitchFamily="18" charset="0"/>
                <a:ea typeface="+mn-ea"/>
                <a:cs typeface="+mn-cs"/>
              </a:rPr>
              <a:t> В. Н. Черкасов. - Белгород: ЛитКараВан, 2017. - 96 с.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276872"/>
            <a:ext cx="4392488" cy="3600400"/>
          </a:xfrm>
        </p:spPr>
        <p:txBody>
          <a:bodyPr>
            <a:normAutofit/>
          </a:bodyPr>
          <a:lstStyle/>
          <a:p>
            <a:pPr algn="just"/>
            <a:r>
              <a:rPr lang="ru-RU" sz="2400" b="1" i="1" dirty="0" smtClean="0">
                <a:latin typeface="Constantia" pitchFamily="18" charset="0"/>
              </a:rPr>
              <a:t>В новую книгу Валерия Черкесова вошли стихотворения, написанные после выхода сборника «Благодарение» (2012), а также ранее, но не печатавшиеся в предыдущих книгах</a:t>
            </a:r>
            <a:endParaRPr lang="ru-RU" dirty="0"/>
          </a:p>
        </p:txBody>
      </p:sp>
      <p:pic>
        <p:nvPicPr>
          <p:cNvPr id="6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6632"/>
            <a:ext cx="1044386" cy="1055801"/>
          </a:xfrm>
          <a:prstGeom prst="rect">
            <a:avLst/>
          </a:prstGeom>
          <a:noFill/>
        </p:spPr>
      </p:pic>
      <p:sp>
        <p:nvSpPr>
          <p:cNvPr id="10" name="Горизонтальный свиток 9"/>
          <p:cNvSpPr/>
          <p:nvPr/>
        </p:nvSpPr>
        <p:spPr>
          <a:xfrm>
            <a:off x="2483768" y="116632"/>
            <a:ext cx="6480720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 Белгородского ГАУ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332656"/>
            <a:ext cx="1080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Ш4Р6 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 Ч48 </a:t>
            </a:r>
          </a:p>
        </p:txBody>
      </p:sp>
      <p:pic>
        <p:nvPicPr>
          <p:cNvPr id="10242" name="Picture 2" descr="C:\Documents and Settings\sorokina_an\Рабочий стол\скан Алена\CCF18032019_00000.jpg"/>
          <p:cNvPicPr>
            <a:picLocks noChangeAspect="1" noChangeArrowheads="1"/>
          </p:cNvPicPr>
          <p:nvPr/>
        </p:nvPicPr>
        <p:blipFill>
          <a:blip r:embed="rId3" cstate="print"/>
          <a:srcRect l="16629" r="26093" b="37333"/>
          <a:stretch>
            <a:fillRect/>
          </a:stretch>
        </p:blipFill>
        <p:spPr bwMode="auto">
          <a:xfrm>
            <a:off x="5148064" y="1916832"/>
            <a:ext cx="3168352" cy="4803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Tm="10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8892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atin typeface="Constantia" pitchFamily="18" charset="0"/>
              </a:rPr>
              <a:t>Кобзарь Вера Петровна</a:t>
            </a:r>
          </a:p>
        </p:txBody>
      </p:sp>
      <p:pic>
        <p:nvPicPr>
          <p:cNvPr id="38914" name="Picture 2" descr="https://im0-tub-ru.yandex.net/i?id=c2268b94db41aa1f06ae2cdd584541a0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268760"/>
            <a:ext cx="5184576" cy="5236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188640"/>
            <a:ext cx="72362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atin typeface="Constantia" pitchFamily="18" charset="0"/>
              </a:rPr>
              <a:t> «Поэзия – это когда чувство находит свою мысль, а мысль находит слова»</a:t>
            </a:r>
          </a:p>
          <a:p>
            <a:pPr algn="r"/>
            <a:endParaRPr lang="ru-RU" sz="3200" b="1" i="1" dirty="0" smtClean="0">
              <a:latin typeface="Constantia" pitchFamily="18" charset="0"/>
            </a:endParaRPr>
          </a:p>
          <a:p>
            <a:pPr algn="r"/>
            <a:endParaRPr lang="ru-RU" sz="3200" b="1" i="1" dirty="0" smtClean="0">
              <a:latin typeface="Constantia" pitchFamily="18" charset="0"/>
            </a:endParaRPr>
          </a:p>
          <a:p>
            <a:pPr algn="r"/>
            <a:r>
              <a:rPr lang="ru-RU" sz="3200" b="1" i="1" dirty="0" smtClean="0">
                <a:latin typeface="Constantia" pitchFamily="18" charset="0"/>
              </a:rPr>
              <a:t>Роберт Фрост</a:t>
            </a:r>
            <a:endParaRPr lang="ru-RU" sz="3200" dirty="0"/>
          </a:p>
        </p:txBody>
      </p:sp>
      <p:sp>
        <p:nvSpPr>
          <p:cNvPr id="16390" name="AutoShape 6" descr="https://klevo.net/wp-content/uploads/klevo/pictures/1540442356_36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6391" name="Picture 7" descr="C:\Documents and Settings\sorokina_an\Рабочий стол\1540442356_36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429000"/>
            <a:ext cx="324036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072348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Кобзарь Вера Петровна родилась 23 апреля 1958 года в селе Красноталовка Еланского района Волгоградской области. Окончила Борисоглебский техникум механизации учёта Воронежской области и Всесоюзный финансово-экономический институт в Белгороде. Автор сборников стихотворений «Вчера был снег», «Весенний дождь», «Светлый август». Лауреат IV Международного поэтического конкурса «Звезда полей 2013» и Всероссийской литературной премии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 «Прохоровское поле»</a:t>
            </a:r>
          </a:p>
        </p:txBody>
      </p:sp>
      <p:pic>
        <p:nvPicPr>
          <p:cNvPr id="41986" name="Picture 2" descr="http://www.osk-cbs.ru/images/news/11072018_3.jpg"/>
          <p:cNvPicPr>
            <a:picLocks noChangeAspect="1" noChangeArrowheads="1"/>
          </p:cNvPicPr>
          <p:nvPr/>
        </p:nvPicPr>
        <p:blipFill>
          <a:blip r:embed="rId2" cstate="print"/>
          <a:srcRect l="47847" t="1310" r="916" b="1734"/>
          <a:stretch>
            <a:fillRect/>
          </a:stretch>
        </p:blipFill>
        <p:spPr bwMode="auto">
          <a:xfrm>
            <a:off x="1403648" y="188640"/>
            <a:ext cx="2088232" cy="2915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Documents and Settings\krisanova_tn\Мои документы\Мои рисунки\ControlCenter3\Scan\CCF22032019_0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88640"/>
            <a:ext cx="3672408" cy="2890288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784976" cy="1162050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latin typeface="Constantia" pitchFamily="18" charset="0"/>
                <a:ea typeface="+mn-ea"/>
                <a:cs typeface="+mn-cs"/>
              </a:rPr>
              <a:t>Кобзарь, В. П. Светлый август : лирика / В. П. Кобзарь. - Белгород: Константа, 2008. - 104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916832"/>
            <a:ext cx="5112568" cy="4209331"/>
          </a:xfrm>
        </p:spPr>
        <p:txBody>
          <a:bodyPr>
            <a:noAutofit/>
          </a:bodyPr>
          <a:lstStyle/>
          <a:p>
            <a:pPr algn="just"/>
            <a:r>
              <a:rPr lang="ru-RU" sz="2400" b="1" i="1" dirty="0" smtClean="0">
                <a:latin typeface="Constantia" pitchFamily="18" charset="0"/>
              </a:rPr>
              <a:t>В книге «Светлый август» отражена  естественная жизнь с ее тревогами, печалями, раздумьями. Природа в стихах поэтессы очеловечена и воспринимается как естественное дополнение и продолжение чувств и переживаний лирической героини. Форма ее стихотворений, ритмическое построение органично сочетается с их тематикой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60848"/>
            <a:ext cx="3303391" cy="4506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332656"/>
            <a:ext cx="1205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Ш4Р6</a:t>
            </a:r>
          </a:p>
          <a:p>
            <a:r>
              <a:rPr lang="ru-RU" sz="2400" b="1" i="1" dirty="0" smtClean="0">
                <a:latin typeface="Constantia" pitchFamily="18" charset="0"/>
              </a:rPr>
              <a:t>К55</a:t>
            </a:r>
          </a:p>
        </p:txBody>
      </p:sp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6632"/>
            <a:ext cx="1044386" cy="1055801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2483768" y="116632"/>
            <a:ext cx="6480720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 Белгородского ГАУ </a:t>
            </a:r>
          </a:p>
        </p:txBody>
      </p:sp>
    </p:spTree>
  </p:cSld>
  <p:clrMapOvr>
    <a:masterClrMapping/>
  </p:clrMapOvr>
  <p:transition advTm="10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3265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atin typeface="Constantia" pitchFamily="18" charset="0"/>
              </a:rPr>
              <a:t>Маматов Дмитрий Акимович</a:t>
            </a:r>
          </a:p>
        </p:txBody>
      </p:sp>
      <p:pic>
        <p:nvPicPr>
          <p:cNvPr id="45060" name="Picture 4" descr="https://im0-tub-ru.yandex.net/i?id=e7c7a5667a57c7dc4c260682ee2a8c67-l&amp;n=13"/>
          <p:cNvPicPr>
            <a:picLocks noChangeAspect="1" noChangeArrowheads="1"/>
          </p:cNvPicPr>
          <p:nvPr/>
        </p:nvPicPr>
        <p:blipFill>
          <a:blip r:embed="rId2" cstate="print"/>
          <a:srcRect t="1541" b="3872"/>
          <a:stretch>
            <a:fillRect/>
          </a:stretch>
        </p:blipFill>
        <p:spPr bwMode="auto">
          <a:xfrm>
            <a:off x="2769557" y="1916832"/>
            <a:ext cx="3604887" cy="4708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s://im0-tub-ru.yandex.net/i?id=87bdad8bba9a5571863a4a18179cfdbd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16632"/>
            <a:ext cx="2386211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3072348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Дмитрий Акимович Маматов родился 22 апреля 1931 года в селе Призначном Прохоровского района Курской (ныне Белгородской) области. Много трудностей выпало на его долю. Голод, потом коллективизация, которая  лишила его почти всех родных. Великая Отечественная война, опять голод. Служба в армии. По демобилизации работал на нескольких предприятиях, в ряде газет. Дмитрий Маматов оставил несколько поэтических сборников: «Вечерний разговор», «Добро», «Раздолье», «На острие судьбы», «Душою радостен и чист»</a:t>
            </a:r>
          </a:p>
        </p:txBody>
      </p:sp>
      <p:sp>
        <p:nvSpPr>
          <p:cNvPr id="44038" name="AutoShape 6" descr="https://literaturemuseum.ru/wp-content/uploads/2018/09/mamatov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4040" name="AutoShape 8" descr="https://literaturemuseum.ru/wp-content/uploads/2018/09/mamatov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4041" name="Picture 9" descr="C:\Documents and Settings\sorokina_an\Рабочий стол\mamatov-2.jpg"/>
          <p:cNvPicPr>
            <a:picLocks noChangeAspect="1" noChangeArrowheads="1"/>
          </p:cNvPicPr>
          <p:nvPr/>
        </p:nvPicPr>
        <p:blipFill>
          <a:blip r:embed="rId3" cstate="print"/>
          <a:srcRect l="2007" r="3674" b="2985"/>
          <a:stretch>
            <a:fillRect/>
          </a:stretch>
        </p:blipFill>
        <p:spPr bwMode="auto">
          <a:xfrm>
            <a:off x="3563888" y="116632"/>
            <a:ext cx="2160240" cy="298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6" name="Picture 2" descr="https://im0-tub-ru.yandex.net/i?id=64b09cb3af5d79f9c5148ac5d531560c-l&amp;n=13"/>
          <p:cNvPicPr>
            <a:picLocks noChangeAspect="1" noChangeArrowheads="1"/>
          </p:cNvPicPr>
          <p:nvPr/>
        </p:nvPicPr>
        <p:blipFill>
          <a:blip r:embed="rId4" cstate="print"/>
          <a:srcRect l="4024" t="1639" r="3428" b="4918"/>
          <a:stretch>
            <a:fillRect/>
          </a:stretch>
        </p:blipFill>
        <p:spPr bwMode="auto">
          <a:xfrm>
            <a:off x="467544" y="116632"/>
            <a:ext cx="2440692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784976" cy="1162050"/>
          </a:xfrm>
        </p:spPr>
        <p:txBody>
          <a:bodyPr>
            <a:normAutofit/>
          </a:bodyPr>
          <a:lstStyle/>
          <a:p>
            <a:pPr algn="just"/>
            <a:r>
              <a:rPr lang="ru-RU" sz="2400" i="1" dirty="0" smtClean="0">
                <a:latin typeface="Constantia" pitchFamily="18" charset="0"/>
                <a:ea typeface="+mn-ea"/>
                <a:cs typeface="+mn-cs"/>
              </a:rPr>
              <a:t>Маматов, Д. Раздолье / Д. Маматов. - Белгород: «Везелица», 1992. - 236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276872"/>
            <a:ext cx="4896544" cy="3777283"/>
          </a:xfrm>
        </p:spPr>
        <p:txBody>
          <a:bodyPr>
            <a:noAutofit/>
          </a:bodyPr>
          <a:lstStyle/>
          <a:p>
            <a:pPr algn="just"/>
            <a:r>
              <a:rPr lang="ru-RU" sz="2400" b="1" i="1" dirty="0" smtClean="0">
                <a:latin typeface="Constantia" pitchFamily="18" charset="0"/>
              </a:rPr>
              <a:t>В новой книге Дмитрия Маматова легко угадывается пройденные им дороги, овеянные ласковыми ветрами деревенского детства. Стихи покоряют светлым песенным очарованием, задушевным юмором, раздумьями о простом русском человеке и его Великой многострадальной Родине</a:t>
            </a:r>
            <a:endParaRPr lang="ru-RU" sz="2400" b="1" i="1" dirty="0">
              <a:latin typeface="Constantia" pitchFamily="18" charset="0"/>
            </a:endParaRPr>
          </a:p>
        </p:txBody>
      </p:sp>
      <p:pic>
        <p:nvPicPr>
          <p:cNvPr id="5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6632"/>
            <a:ext cx="1044386" cy="1055801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2483768" y="116632"/>
            <a:ext cx="6480720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 Белгородского ГАУ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32656"/>
            <a:ext cx="1781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Ш4Р6</a:t>
            </a:r>
          </a:p>
          <a:p>
            <a:r>
              <a:rPr lang="ru-RU" sz="2400" b="1" i="1" dirty="0" smtClean="0">
                <a:latin typeface="Constantia" pitchFamily="18" charset="0"/>
              </a:rPr>
              <a:t>М22</a:t>
            </a:r>
          </a:p>
        </p:txBody>
      </p:sp>
      <p:pic>
        <p:nvPicPr>
          <p:cNvPr id="1026" name="Picture 2" descr="C:\Documents and Settings\sorokina_an\Рабочий стол\скан Алена\CCF18032019_000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018" r="30647" b="28857"/>
          <a:stretch>
            <a:fillRect/>
          </a:stretch>
        </p:blipFill>
        <p:spPr bwMode="auto">
          <a:xfrm>
            <a:off x="5508104" y="1916832"/>
            <a:ext cx="3134570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atin typeface="Constantia" pitchFamily="18" charset="0"/>
              </a:rPr>
              <a:t>Чернухин Игорь Андреевич</a:t>
            </a:r>
          </a:p>
        </p:txBody>
      </p:sp>
      <p:pic>
        <p:nvPicPr>
          <p:cNvPr id="48130" name="Picture 2" descr="https://im0-tub-ru.yandex.net/i?id=05f77bd648b105e1cb079aa2754d23f2-sr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857" y="1196752"/>
            <a:ext cx="7460286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3072348"/>
            <a:ext cx="93610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Чернухин Игорь Андреевич родился в 1930 году в поселке Томаровка Яковлевского района в семье учителей. Заочно окончил Литературный институт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им. А.М. Горького. В 1964 году был принят в члены Союза писателей. Более пятнадцати лет руководил литературной студией «Современник». Стихотворные строки поэта легли на граните мемориала "Огненная дуга". За книги "Дни", "Берег памяти" удостоен звания лауреата премии Белгородского комсомола.</a:t>
            </a:r>
            <a:r>
              <a:rPr lang="ru-RU" sz="2400" dirty="0" smtClean="0"/>
              <a:t> </a:t>
            </a:r>
            <a:r>
              <a:rPr lang="ru-RU" sz="2400" b="1" i="1" dirty="0" smtClean="0">
                <a:latin typeface="Constantia" pitchFamily="18" charset="0"/>
              </a:rPr>
              <a:t>А его стихотворение «Белый город» стало символом </a:t>
            </a:r>
            <a:r>
              <a:rPr lang="ru-RU" sz="2400" b="1" i="1" dirty="0" err="1" smtClean="0">
                <a:latin typeface="Constantia" pitchFamily="18" charset="0"/>
              </a:rPr>
              <a:t>г.Белгород</a:t>
            </a:r>
            <a:endParaRPr lang="ru-RU" sz="2400" b="1" i="1" dirty="0" smtClean="0">
              <a:latin typeface="Constantia" pitchFamily="18" charset="0"/>
            </a:endParaRPr>
          </a:p>
        </p:txBody>
      </p:sp>
      <p:pic>
        <p:nvPicPr>
          <p:cNvPr id="51202" name="Picture 2" descr="https://im0-tub-ru.yandex.net/i?id=084f3ab47aef7b8b6c9142de00defed2-l&amp;n=13"/>
          <p:cNvPicPr>
            <a:picLocks noChangeAspect="1" noChangeArrowheads="1"/>
          </p:cNvPicPr>
          <p:nvPr/>
        </p:nvPicPr>
        <p:blipFill>
          <a:blip r:embed="rId2" cstate="print"/>
          <a:srcRect t="1436" b="10993"/>
          <a:stretch>
            <a:fillRect/>
          </a:stretch>
        </p:blipFill>
        <p:spPr bwMode="auto">
          <a:xfrm>
            <a:off x="3563888" y="116632"/>
            <a:ext cx="2160240" cy="3033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4" name="Picture 4" descr="https://im0-tub-ru.yandex.net/i?id=891852ade410da870fdadb100ce05b15-l&amp;n=13"/>
          <p:cNvPicPr>
            <a:picLocks noChangeAspect="1" noChangeArrowheads="1"/>
          </p:cNvPicPr>
          <p:nvPr/>
        </p:nvPicPr>
        <p:blipFill>
          <a:blip r:embed="rId3" cstate="print"/>
          <a:srcRect l="1882" t="1891" b="1655"/>
          <a:stretch>
            <a:fillRect/>
          </a:stretch>
        </p:blipFill>
        <p:spPr bwMode="auto">
          <a:xfrm>
            <a:off x="6444208" y="116632"/>
            <a:ext cx="1944216" cy="300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6" name="Picture 6" descr="https://im0-tub-ru.yandex.net/i?id=da125caa799c700731d9f526cf5d2efc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16632"/>
            <a:ext cx="2164215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784976" cy="1162050"/>
          </a:xfrm>
        </p:spPr>
        <p:txBody>
          <a:bodyPr>
            <a:normAutofit/>
          </a:bodyPr>
          <a:lstStyle/>
          <a:p>
            <a:pPr algn="just"/>
            <a:r>
              <a:rPr lang="ru-RU" sz="2400" i="1" dirty="0" smtClean="0">
                <a:latin typeface="Constantia" pitchFamily="18" charset="0"/>
                <a:ea typeface="+mn-ea"/>
                <a:cs typeface="+mn-cs"/>
              </a:rPr>
              <a:t>Чернухин И.А. Поющая ветка. Стихи / И.А. Чернухин. – Воронеж: Центр.-Чернозем. Кн. Изд-во, 1987. – 94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988840"/>
            <a:ext cx="4896544" cy="4137323"/>
          </a:xfrm>
        </p:spPr>
        <p:txBody>
          <a:bodyPr>
            <a:noAutofit/>
          </a:bodyPr>
          <a:lstStyle/>
          <a:p>
            <a:pPr algn="just"/>
            <a:r>
              <a:rPr lang="ru-RU" sz="2400" b="1" i="1" dirty="0" smtClean="0">
                <a:latin typeface="Constantia" pitchFamily="18" charset="0"/>
              </a:rPr>
              <a:t>Истоки поэтического вдохновения Игоря Чернухина это родная белгородская земля. В своих стихах он рассказывает о жизни и труде дорогих сердцу людей, вспоминает военное детство, размышляет о судьбах сверстников. Лирические раздумья о преемственности поколений полны веры в силы добра, красоты и вечного обновления жизни</a:t>
            </a:r>
          </a:p>
        </p:txBody>
      </p:sp>
      <p:pic>
        <p:nvPicPr>
          <p:cNvPr id="5" name="Picture 2" descr="D:\Мои документы\Алена\Писатели\CCF03032015_0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0412" b="45543"/>
          <a:stretch>
            <a:fillRect/>
          </a:stretch>
        </p:blipFill>
        <p:spPr bwMode="auto">
          <a:xfrm>
            <a:off x="5580112" y="1988840"/>
            <a:ext cx="3075319" cy="4680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6632"/>
            <a:ext cx="1044386" cy="1055801"/>
          </a:xfrm>
          <a:prstGeom prst="rect">
            <a:avLst/>
          </a:prstGeom>
          <a:noFill/>
        </p:spPr>
      </p:pic>
      <p:sp>
        <p:nvSpPr>
          <p:cNvPr id="7" name="Горизонтальный свиток 6"/>
          <p:cNvSpPr/>
          <p:nvPr/>
        </p:nvSpPr>
        <p:spPr>
          <a:xfrm>
            <a:off x="2483768" y="116632"/>
            <a:ext cx="6480720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 Белгородского ГАУ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260648"/>
            <a:ext cx="10134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Ш4Р7</a:t>
            </a:r>
          </a:p>
          <a:p>
            <a:r>
              <a:rPr lang="ru-RU" sz="2400" b="1" i="1" dirty="0" smtClean="0">
                <a:latin typeface="Constantia" pitchFamily="18" charset="0"/>
              </a:rPr>
              <a:t>Ч-49 </a:t>
            </a:r>
          </a:p>
        </p:txBody>
      </p:sp>
    </p:spTree>
  </p:cSld>
  <p:clrMapOvr>
    <a:masterClrMapping/>
  </p:clrMapOvr>
  <p:transition advTm="10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atin typeface="Constantia" pitchFamily="18" charset="0"/>
              </a:rPr>
              <a:t>Кулижников Михаил </a:t>
            </a:r>
          </a:p>
          <a:p>
            <a:pPr algn="ctr"/>
            <a:r>
              <a:rPr lang="ru-RU" sz="4800" b="1" i="1" dirty="0" smtClean="0">
                <a:latin typeface="Constantia" pitchFamily="18" charset="0"/>
              </a:rPr>
              <a:t>Анатольевич</a:t>
            </a:r>
            <a:endParaRPr lang="ru-RU" sz="4800" dirty="0"/>
          </a:p>
        </p:txBody>
      </p:sp>
      <p:pic>
        <p:nvPicPr>
          <p:cNvPr id="4098" name="Picture 2" descr="https://im0-tub-ru.yandex.net/i?id=66733cac131e3db3a343aba6f1451e8c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925" y="1744232"/>
            <a:ext cx="7176151" cy="4781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072348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Кулижников Михаил Анатольевич родился 14 декабря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1958 года, член Союза писателей России, автор трёх поэтических сборников: «Пейзаж с вечерним городом», «Покаяние», «Стихи и одиночество», сборника пародий и посвящений «Пересмешинки», сборника рассказов для школьников «Первые звёзды». Публиковался в журналах «Наш современник», «Звонница» (Белгород), центральных газетах «День литературы», «Светоч» и «Рубе­жи» (Белгород), в местной периодике.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 Родился в Белгороде, где и проживает поныне</a:t>
            </a:r>
          </a:p>
        </p:txBody>
      </p:sp>
      <p:pic>
        <p:nvPicPr>
          <p:cNvPr id="3074" name="Picture 2" descr="https://im0-tub-ru.yandex.net/i?id=034f473834d12af422ab171c8a68233d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1912741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ttps://im0-tub-ru.yandex.net/i?id=88cca788cc9406f6f80d4666ad79a948-sr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88640"/>
            <a:ext cx="1868742" cy="2912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D:\Мои документы\Алена\Писатели\CCF03032015_00006.jpg"/>
          <p:cNvPicPr>
            <a:picLocks noChangeAspect="1" noChangeArrowheads="1"/>
          </p:cNvPicPr>
          <p:nvPr/>
        </p:nvPicPr>
        <p:blipFill>
          <a:blip r:embed="rId4" cstate="print"/>
          <a:srcRect r="54517" b="51002"/>
          <a:stretch>
            <a:fillRect/>
          </a:stretch>
        </p:blipFill>
        <p:spPr bwMode="auto">
          <a:xfrm>
            <a:off x="3491880" y="188640"/>
            <a:ext cx="2204404" cy="2952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8518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В 1999 году на 30-й сессии Генеральной конференции ЮНЕСКО было решено отмечать Всемирный день поэзии 21 марта. Первый Всемирный день поэзии отмечался в Париже, где находится штаб-квартира ЮНЕСКО</a:t>
            </a:r>
          </a:p>
        </p:txBody>
      </p:sp>
      <p:sp>
        <p:nvSpPr>
          <p:cNvPr id="2050" name="AutoShape 2" descr="https://rndnet.ru/images/5/a/8/5a85d1e3c07d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053" name="Picture 5" descr="http://jirbis.library.kai.ru/jirbis2/images/events/2018/03/21.03.18/21.03.18.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7889570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784976" cy="1162050"/>
          </a:xfrm>
        </p:spPr>
        <p:txBody>
          <a:bodyPr>
            <a:noAutofit/>
          </a:bodyPr>
          <a:lstStyle/>
          <a:p>
            <a:pPr algn="just"/>
            <a:r>
              <a:rPr lang="ru-RU" sz="2400" i="1" dirty="0" smtClean="0">
                <a:latin typeface="Constantia" pitchFamily="18" charset="0"/>
                <a:ea typeface="+mn-ea"/>
                <a:cs typeface="+mn-cs"/>
              </a:rPr>
              <a:t>Кулижников, М. А. Покаяние: стихи / М. А. Кулижников. - Белгород: Крестьянское дело, 2001. - 48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988840"/>
            <a:ext cx="4968552" cy="486916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600" b="1" i="1" dirty="0" smtClean="0">
                <a:latin typeface="Constantia" pitchFamily="18" charset="0"/>
              </a:rPr>
              <a:t>«Покаяние» второй сборник стихов белгородского поэта - Михаила Кулижникова. «Покаяние»  - это как бы жизнь человека рожденного и выросшего в городе, его становление от детских лет до зрелого возраста, его впечатления, первые неудачи и радости, первая любовь и разочарования, попытки осмыслить мир, бегство от самого себя, осознание своей ответственности за происходящее</a:t>
            </a:r>
          </a:p>
          <a:p>
            <a:pPr algn="just"/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32856"/>
            <a:ext cx="3071797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6632"/>
            <a:ext cx="1044386" cy="1055801"/>
          </a:xfrm>
          <a:prstGeom prst="rect">
            <a:avLst/>
          </a:prstGeom>
          <a:noFill/>
        </p:spPr>
      </p:pic>
      <p:sp>
        <p:nvSpPr>
          <p:cNvPr id="7" name="Горизонтальный свиток 6"/>
          <p:cNvSpPr/>
          <p:nvPr/>
        </p:nvSpPr>
        <p:spPr>
          <a:xfrm>
            <a:off x="2483768" y="116632"/>
            <a:ext cx="6480720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 Белгородского ГАУ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404664"/>
            <a:ext cx="1709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Ш4Р6</a:t>
            </a:r>
          </a:p>
          <a:p>
            <a:r>
              <a:rPr lang="ru-RU" sz="2400" b="1" i="1" dirty="0" smtClean="0">
                <a:latin typeface="Constantia" pitchFamily="18" charset="0"/>
              </a:rPr>
              <a:t>К90</a:t>
            </a:r>
          </a:p>
        </p:txBody>
      </p:sp>
    </p:spTree>
  </p:cSld>
  <p:clrMapOvr>
    <a:masterClrMapping/>
  </p:clrMapOvr>
  <p:transition advTm="10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nhero.ru/wp-content/uploads/2017/05/wx1080-768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340768"/>
            <a:ext cx="3888432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atin typeface="Constantia" pitchFamily="18" charset="0"/>
              </a:rPr>
              <a:t>Кузубов Леонид Трифонович</a:t>
            </a:r>
          </a:p>
        </p:txBody>
      </p:sp>
    </p:spTree>
  </p:cSld>
  <p:clrMapOvr>
    <a:masterClrMapping/>
  </p:clrMapOvr>
  <p:transition advTm="10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im0-tub-ru.yandex.net/i?id=03b38aa1c94706551fe34ac9cccada1c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6632"/>
            <a:ext cx="1850394" cy="2654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2703016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Леонид Трифонович родился в 29 ноября 1929 году в городе Шебекино Белгородской области. Двенадцатилетним мальчишкой убежал на фронт и стал сыном полка. Участвовал в Сталинградской битве, освобождал Белгород, воевал в Польше, Чехословакии, Австрии, дошел до Берлина. Его первое стихотворение появилось в 1942 году в «Красноармейской газете». Первая книга - «Капля росы» увидела свет в 1961 году. Он лауреат областных литературных конкурсов, лауреат Всесоюзной литературной премии ЦК ДОСААФ и Союза, дипломант Всесоюзного литературного конкурса им. Фадеева</a:t>
            </a:r>
          </a:p>
        </p:txBody>
      </p:sp>
      <p:pic>
        <p:nvPicPr>
          <p:cNvPr id="50180" name="Picture 4" descr="https://im0-tub-ru.yandex.net/i?id=f783b143126541f5e6d015b06b17426f-l&amp;n=13"/>
          <p:cNvPicPr>
            <a:picLocks noChangeAspect="1" noChangeArrowheads="1"/>
          </p:cNvPicPr>
          <p:nvPr/>
        </p:nvPicPr>
        <p:blipFill>
          <a:blip r:embed="rId3" cstate="print"/>
          <a:srcRect b="3214"/>
          <a:stretch>
            <a:fillRect/>
          </a:stretch>
        </p:blipFill>
        <p:spPr bwMode="auto">
          <a:xfrm>
            <a:off x="3563888" y="116632"/>
            <a:ext cx="1728192" cy="2620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Documents and Settings\sorokina_an\Рабочий стол\скан Алена\CCF18032019_00013.jpg"/>
          <p:cNvPicPr>
            <a:picLocks noChangeAspect="1" noChangeArrowheads="1"/>
          </p:cNvPicPr>
          <p:nvPr/>
        </p:nvPicPr>
        <p:blipFill>
          <a:blip r:embed="rId4" cstate="print"/>
          <a:srcRect l="10018" t="1205" r="41564" b="43373"/>
          <a:stretch>
            <a:fillRect/>
          </a:stretch>
        </p:blipFill>
        <p:spPr bwMode="auto">
          <a:xfrm>
            <a:off x="6228184" y="116632"/>
            <a:ext cx="1656184" cy="262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08720"/>
            <a:ext cx="8712968" cy="1018034"/>
          </a:xfrm>
        </p:spPr>
        <p:txBody>
          <a:bodyPr>
            <a:noAutofit/>
          </a:bodyPr>
          <a:lstStyle/>
          <a:p>
            <a:pPr algn="just"/>
            <a:r>
              <a:rPr lang="ru-RU" sz="2400" i="1" dirty="0" smtClean="0">
                <a:latin typeface="Constantia" pitchFamily="18" charset="0"/>
                <a:ea typeface="+mn-ea"/>
                <a:cs typeface="+mn-cs"/>
              </a:rPr>
              <a:t>Кузубов, Л. Т. Суровая юность: стихи / Л. Т. Кузубов. - Воронеж: Центр.-Чернозем. кн. изд-во, 1989. - 95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780928"/>
            <a:ext cx="3744416" cy="3345235"/>
          </a:xfrm>
        </p:spPr>
        <p:txBody>
          <a:bodyPr>
            <a:normAutofit/>
          </a:bodyPr>
          <a:lstStyle/>
          <a:p>
            <a:pPr algn="just"/>
            <a:r>
              <a:rPr lang="ru-RU" sz="2400" b="1" i="1" dirty="0" smtClean="0">
                <a:latin typeface="Constantia" pitchFamily="18" charset="0"/>
              </a:rPr>
              <a:t>Участник Великой Отечественной войны Леонид Кузубов тепло пишет о своих однополчанах, живых и павшив</a:t>
            </a:r>
            <a:endParaRPr lang="ru-RU" sz="2400" b="1" i="1" dirty="0">
              <a:latin typeface="Constantia" pitchFamily="18" charset="0"/>
            </a:endParaRPr>
          </a:p>
        </p:txBody>
      </p:sp>
      <p:pic>
        <p:nvPicPr>
          <p:cNvPr id="5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6632"/>
            <a:ext cx="1044386" cy="1055801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2483768" y="116632"/>
            <a:ext cx="6480720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 Белгородского ГАУ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404664"/>
            <a:ext cx="1421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Ш4Р7</a:t>
            </a:r>
          </a:p>
          <a:p>
            <a:r>
              <a:rPr lang="ru-RU" sz="2400" b="1" i="1" dirty="0" smtClean="0">
                <a:latin typeface="Constantia" pitchFamily="18" charset="0"/>
              </a:rPr>
              <a:t>К 72</a:t>
            </a:r>
          </a:p>
        </p:txBody>
      </p:sp>
      <p:pic>
        <p:nvPicPr>
          <p:cNvPr id="2050" name="Picture 2" descr="C:\Documents and Settings\sorokina_an\Рабочий стол\скан Алена\CCF18032019_000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521" t="886" r="39818" b="43875"/>
          <a:stretch>
            <a:fillRect/>
          </a:stretch>
        </p:blipFill>
        <p:spPr bwMode="auto">
          <a:xfrm>
            <a:off x="5292080" y="2153113"/>
            <a:ext cx="2592288" cy="4253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atin typeface="Constantia" pitchFamily="18" charset="0"/>
              </a:rPr>
              <a:t>Зуев Константин </a:t>
            </a:r>
          </a:p>
          <a:p>
            <a:pPr algn="ctr"/>
            <a:r>
              <a:rPr lang="ru-RU" sz="4800" b="1" i="1" dirty="0" smtClean="0">
                <a:latin typeface="Constantia" pitchFamily="18" charset="0"/>
              </a:rPr>
              <a:t>Никитович</a:t>
            </a:r>
          </a:p>
        </p:txBody>
      </p:sp>
      <p:pic>
        <p:nvPicPr>
          <p:cNvPr id="55298" name="Picture 2" descr="https://im0-tub-ru.yandex.net/i?id=a0357d46d1fd8735095c35af289b650f-l&amp;n=13"/>
          <p:cNvPicPr>
            <a:picLocks noChangeAspect="1" noChangeArrowheads="1"/>
          </p:cNvPicPr>
          <p:nvPr/>
        </p:nvPicPr>
        <p:blipFill>
          <a:blip r:embed="rId2" cstate="print"/>
          <a:srcRect l="16980"/>
          <a:stretch>
            <a:fillRect/>
          </a:stretch>
        </p:blipFill>
        <p:spPr bwMode="auto">
          <a:xfrm>
            <a:off x="1979712" y="1916832"/>
            <a:ext cx="5181866" cy="4681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0" y="3072348"/>
            <a:ext cx="914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Constantia" pitchFamily="18" charset="0"/>
              </a:rPr>
              <a:t>Зуев Константин Никитович родился 15 апреля 1931 года в селе Иваница Ичнянского района Черниговской области. Константин Никитович пишет стихи, песни, частушки и басни. Является автором гимна Белгородского землячества, гимна ветеранов Белгородской области, автор песни «Белгород, город воинской славы» и многих других. Изданы одиннадцать его сборников - «Вечер на Донце», «Стихи и басни нашего времени», «Я вам сердце свое дарю», «Басни деда Кости из Болховца», «Любовь моя, Святое Белогорье», «Во славу великой Родины»</a:t>
            </a:r>
          </a:p>
        </p:txBody>
      </p:sp>
      <p:pic>
        <p:nvPicPr>
          <p:cNvPr id="5" name="Picture 2" descr="D:\Алена\скан Еглевская\1 - 0001.jpg"/>
          <p:cNvPicPr>
            <a:picLocks noChangeAspect="1" noChangeArrowheads="1"/>
          </p:cNvPicPr>
          <p:nvPr/>
        </p:nvPicPr>
        <p:blipFill>
          <a:blip r:embed="rId2" cstate="print"/>
          <a:srcRect l="468" t="817" r="34871" b="30288"/>
          <a:stretch>
            <a:fillRect/>
          </a:stretch>
        </p:blipFill>
        <p:spPr bwMode="auto">
          <a:xfrm>
            <a:off x="6156176" y="116632"/>
            <a:ext cx="2160240" cy="3015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Documents and Settings\sorokina_an\Рабочий стол\скан Алена\CCF18032019_00010.jpg"/>
          <p:cNvPicPr>
            <a:picLocks noChangeAspect="1" noChangeArrowheads="1"/>
          </p:cNvPicPr>
          <p:nvPr/>
        </p:nvPicPr>
        <p:blipFill>
          <a:blip r:embed="rId3" cstate="print"/>
          <a:srcRect l="3599" t="1299" r="31612" b="32468"/>
          <a:stretch>
            <a:fillRect/>
          </a:stretch>
        </p:blipFill>
        <p:spPr bwMode="auto">
          <a:xfrm>
            <a:off x="3445286" y="116632"/>
            <a:ext cx="2134825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Documents and Settings\sorokina_an\Рабочий стол\скан Алена\CCF18032019_00004.jpg"/>
          <p:cNvPicPr>
            <a:picLocks noChangeAspect="1" noChangeArrowheads="1"/>
          </p:cNvPicPr>
          <p:nvPr/>
        </p:nvPicPr>
        <p:blipFill>
          <a:blip r:embed="rId4" cstate="print"/>
          <a:srcRect l="1962" r="29358" b="27782"/>
          <a:stretch>
            <a:fillRect/>
          </a:stretch>
        </p:blipFill>
        <p:spPr bwMode="auto">
          <a:xfrm>
            <a:off x="827584" y="116632"/>
            <a:ext cx="2088232" cy="3042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24744"/>
            <a:ext cx="8784976" cy="1162050"/>
          </a:xfrm>
        </p:spPr>
        <p:txBody>
          <a:bodyPr>
            <a:noAutofit/>
          </a:bodyPr>
          <a:lstStyle/>
          <a:p>
            <a:pPr algn="just"/>
            <a:r>
              <a:rPr lang="ru-RU" sz="2400" i="1" dirty="0" smtClean="0">
                <a:latin typeface="Constantia" pitchFamily="18" charset="0"/>
                <a:ea typeface="+mn-ea"/>
                <a:cs typeface="+mn-cs"/>
              </a:rPr>
              <a:t>Зуев, К. Н. Любовь моя, Святое Белогорье: сборник стихотворений / К. Н. Зуев. - Белгород: Белгородская областная типография, 2016. – 392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348880"/>
            <a:ext cx="5040560" cy="3129211"/>
          </a:xfrm>
        </p:spPr>
        <p:txBody>
          <a:bodyPr>
            <a:noAutofit/>
          </a:bodyPr>
          <a:lstStyle/>
          <a:p>
            <a:pPr algn="just"/>
            <a:r>
              <a:rPr lang="ru-RU" sz="2400" b="1" i="1" dirty="0" smtClean="0">
                <a:latin typeface="Constantia" pitchFamily="18" charset="0"/>
              </a:rPr>
              <a:t>В настоящий сборник «Любовь моя, Святое Белогорье» вошли стихи о городах и селах родной и любимой Белгородской области. Кроме того, в данное издание вошли стихотворения о чудесной нашей природе и замечательных, известных в нашем крае людях, которые внесли большой вклад в становление и развитие области</a:t>
            </a:r>
          </a:p>
        </p:txBody>
      </p:sp>
      <p:pic>
        <p:nvPicPr>
          <p:cNvPr id="5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6632"/>
            <a:ext cx="1044386" cy="1055801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2483768" y="116632"/>
            <a:ext cx="6480720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 Белгородского ГАУ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32656"/>
            <a:ext cx="1061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Ш4Р6</a:t>
            </a:r>
          </a:p>
          <a:p>
            <a:r>
              <a:rPr lang="ru-RU" sz="2400" b="1" i="1" dirty="0" smtClean="0">
                <a:latin typeface="Constantia" pitchFamily="18" charset="0"/>
              </a:rPr>
              <a:t>З-93</a:t>
            </a:r>
          </a:p>
        </p:txBody>
      </p:sp>
      <p:pic>
        <p:nvPicPr>
          <p:cNvPr id="4098" name="Picture 2" descr="C:\Documents and Settings\sorokina_an\Рабочий стол\скан Алена\CCF18032019_000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887" t="1094" r="32138" b="33286"/>
          <a:stretch>
            <a:fillRect/>
          </a:stretch>
        </p:blipFill>
        <p:spPr bwMode="auto">
          <a:xfrm>
            <a:off x="5652120" y="2420888"/>
            <a:ext cx="2951538" cy="4195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atin typeface="Constantia" pitchFamily="18" charset="0"/>
              </a:rPr>
              <a:t>Лыков Павел Антонович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4895" y="1302172"/>
            <a:ext cx="3994210" cy="5007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44168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Лыков Павел Антонович родился в 1930 году в селе Волотово Чернянского района, Белгородской области, в многодетной семье колхозника. Литературным словом увлекался со школьных лет. Печатался в районных, областных и других изданиях. Выпустил 12 книг, из них две книги прозы и десять сборников стихотворений. Ветеран Белгородского государственного аграрного университета имени В. Я. Горина,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ветеран Великой Отечественной войны и труда   </a:t>
            </a:r>
          </a:p>
        </p:txBody>
      </p:sp>
      <p:pic>
        <p:nvPicPr>
          <p:cNvPr id="3" name="Picture 2" descr="D:\Мои документы\Алена\Писатели\CCF03032015_00025.jpg"/>
          <p:cNvPicPr>
            <a:picLocks noChangeAspect="1" noChangeArrowheads="1"/>
          </p:cNvPicPr>
          <p:nvPr/>
        </p:nvPicPr>
        <p:blipFill>
          <a:blip r:embed="rId2" cstate="print"/>
          <a:srcRect r="35762" b="33778"/>
          <a:stretch>
            <a:fillRect/>
          </a:stretch>
        </p:blipFill>
        <p:spPr bwMode="auto">
          <a:xfrm>
            <a:off x="467544" y="116632"/>
            <a:ext cx="2448272" cy="3325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C:\Documents and Settings\sorokina_an\Рабочий стол\скан Алена\CCF18032019_00009.jpg"/>
          <p:cNvPicPr>
            <a:picLocks noChangeAspect="1" noChangeArrowheads="1"/>
          </p:cNvPicPr>
          <p:nvPr/>
        </p:nvPicPr>
        <p:blipFill>
          <a:blip r:embed="rId3" cstate="print"/>
          <a:srcRect l="6559" t="1406" r="27848" b="35311"/>
          <a:stretch>
            <a:fillRect/>
          </a:stretch>
        </p:blipFill>
        <p:spPr bwMode="auto">
          <a:xfrm>
            <a:off x="3347864" y="116632"/>
            <a:ext cx="2477544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C:\Documents and Settings\sorokina_an\Рабочий стол\скан Алена\CCF18032019_00001.jpg"/>
          <p:cNvPicPr>
            <a:picLocks noChangeAspect="1" noChangeArrowheads="1"/>
          </p:cNvPicPr>
          <p:nvPr/>
        </p:nvPicPr>
        <p:blipFill>
          <a:blip r:embed="rId4" cstate="print"/>
          <a:srcRect l="15240" t="1031" r="17607" b="29640"/>
          <a:stretch>
            <a:fillRect/>
          </a:stretch>
        </p:blipFill>
        <p:spPr bwMode="auto">
          <a:xfrm>
            <a:off x="6228184" y="116632"/>
            <a:ext cx="2304256" cy="3296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640960" cy="1162050"/>
          </a:xfrm>
        </p:spPr>
        <p:txBody>
          <a:bodyPr>
            <a:noAutofit/>
          </a:bodyPr>
          <a:lstStyle/>
          <a:p>
            <a:r>
              <a:rPr lang="ru-RU" sz="2400" i="1" dirty="0" smtClean="0">
                <a:latin typeface="Constantia" pitchFamily="18" charset="0"/>
                <a:ea typeface="+mn-ea"/>
                <a:cs typeface="+mn-cs"/>
              </a:rPr>
              <a:t>Лыков, П. А. Пятьдесят – еще не вечер:</a:t>
            </a:r>
            <a:r>
              <a:rPr lang="en-US" sz="2400" i="1" dirty="0" smtClean="0">
                <a:latin typeface="Constantia" pitchFamily="18" charset="0"/>
                <a:ea typeface="+mn-ea"/>
                <a:cs typeface="+mn-cs"/>
              </a:rPr>
              <a:t> [</a:t>
            </a:r>
            <a:r>
              <a:rPr lang="ru-RU" sz="2400" i="1" dirty="0" smtClean="0">
                <a:latin typeface="Constantia" pitchFamily="18" charset="0"/>
                <a:ea typeface="+mn-ea"/>
                <a:cs typeface="+mn-cs"/>
              </a:rPr>
              <a:t>стихи</a:t>
            </a:r>
            <a:r>
              <a:rPr lang="en-US" sz="2400" i="1" dirty="0" smtClean="0">
                <a:latin typeface="Constantia" pitchFamily="18" charset="0"/>
                <a:ea typeface="+mn-ea"/>
                <a:cs typeface="+mn-cs"/>
              </a:rPr>
              <a:t>]</a:t>
            </a:r>
            <a:r>
              <a:rPr lang="ru-RU" sz="2400" i="1" dirty="0" smtClean="0">
                <a:latin typeface="Constantia" pitchFamily="18" charset="0"/>
                <a:ea typeface="+mn-ea"/>
                <a:cs typeface="+mn-cs"/>
              </a:rPr>
              <a:t> / П. А. Лыков. - Белгород: ЛитКараВан, 2018. - 128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060848"/>
            <a:ext cx="4896544" cy="479715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600" b="1" i="1" dirty="0" smtClean="0">
                <a:latin typeface="Constantia" pitchFamily="18" charset="0"/>
              </a:rPr>
              <a:t>«Пятьдесят – еще не вечер» новая книга Павла Лыкова, в которой поздравления адресуются разным людям, но одного возраста – в 50 лет. Глубокие по смыслу стихотворения пронизаны теплотой, сердечной любовью автора к жизни, к людям, которых он знает, с кем вместе жил, учился, дружил. Каждое стихотворение живет своей особенной, неповторимой жизнью</a:t>
            </a:r>
            <a:r>
              <a:rPr lang="ru-RU" sz="2400" b="1" i="1" dirty="0" smtClean="0">
                <a:latin typeface="Constantia" pitchFamily="18" charset="0"/>
              </a:rPr>
              <a:t>  </a:t>
            </a:r>
          </a:p>
        </p:txBody>
      </p:sp>
      <p:pic>
        <p:nvPicPr>
          <p:cNvPr id="5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6632"/>
            <a:ext cx="1044386" cy="1055801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2483768" y="116632"/>
            <a:ext cx="6480720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 Белгородского ГАУ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32656"/>
            <a:ext cx="1421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Ш4Р6</a:t>
            </a:r>
          </a:p>
          <a:p>
            <a:r>
              <a:rPr lang="ru-RU" sz="2400" b="1" i="1" dirty="0" smtClean="0">
                <a:latin typeface="Constantia" pitchFamily="18" charset="0"/>
              </a:rPr>
              <a:t>Л88</a:t>
            </a:r>
          </a:p>
        </p:txBody>
      </p:sp>
      <p:pic>
        <p:nvPicPr>
          <p:cNvPr id="6146" name="Picture 2" descr="C:\Documents and Settings\sorokina_an\Рабочий стол\скан Алена\CCF18032019_000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10000"/>
          </a:blip>
          <a:srcRect l="5234" t="1164" r="31840" b="34346"/>
          <a:stretch>
            <a:fillRect/>
          </a:stretch>
        </p:blipFill>
        <p:spPr bwMode="auto">
          <a:xfrm>
            <a:off x="5580112" y="2132856"/>
            <a:ext cx="3024336" cy="4295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427984" y="332656"/>
            <a:ext cx="4572000" cy="6370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В день поэзии всемирный</a:t>
            </a:r>
            <a:r>
              <a:rPr lang="ru-RU" sz="2400" b="1" dirty="0" smtClean="0">
                <a:latin typeface="Constantia" pitchFamily="18" charset="0"/>
              </a:rPr>
              <a:t>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Почтим мы гениев своих,</a:t>
            </a:r>
            <a:r>
              <a:rPr lang="ru-RU" sz="2400" b="1" dirty="0" smtClean="0">
                <a:latin typeface="Constantia" pitchFamily="18" charset="0"/>
              </a:rPr>
              <a:t>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Поэтов, кто пером и лирой</a:t>
            </a:r>
            <a:r>
              <a:rPr lang="ru-RU" sz="2400" b="1" dirty="0" smtClean="0">
                <a:latin typeface="Constantia" pitchFamily="18" charset="0"/>
              </a:rPr>
              <a:t>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Язык наш русский восхвалил.</a:t>
            </a:r>
            <a:r>
              <a:rPr lang="ru-RU" sz="2400" b="1" dirty="0" smtClean="0">
                <a:latin typeface="Constantia" pitchFamily="18" charset="0"/>
              </a:rPr>
              <a:t>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Кто воспевал красу природы,</a:t>
            </a:r>
            <a:r>
              <a:rPr lang="ru-RU" sz="2400" b="1" dirty="0" smtClean="0">
                <a:latin typeface="Constantia" pitchFamily="18" charset="0"/>
              </a:rPr>
              <a:t>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И прелести прекрасных дам,</a:t>
            </a:r>
            <a:r>
              <a:rPr lang="ru-RU" sz="2400" b="1" dirty="0" smtClean="0">
                <a:latin typeface="Constantia" pitchFamily="18" charset="0"/>
              </a:rPr>
              <a:t>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Надеемся и в наши годы,</a:t>
            </a:r>
            <a:r>
              <a:rPr lang="ru-RU" sz="2400" b="1" dirty="0" smtClean="0">
                <a:latin typeface="Constantia" pitchFamily="18" charset="0"/>
              </a:rPr>
              <a:t>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Народ явит поэта нам:</a:t>
            </a:r>
            <a:r>
              <a:rPr lang="ru-RU" sz="2400" b="1" dirty="0" smtClean="0">
                <a:latin typeface="Constantia" pitchFamily="18" charset="0"/>
              </a:rPr>
              <a:t>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Чей гений с Пушкиным сравнится,</a:t>
            </a:r>
            <a:r>
              <a:rPr lang="ru-RU" sz="2400" b="1" dirty="0" smtClean="0">
                <a:latin typeface="Constantia" pitchFamily="18" charset="0"/>
              </a:rPr>
              <a:t>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России славу принесет.</a:t>
            </a:r>
            <a:r>
              <a:rPr lang="ru-RU" sz="2400" b="1" dirty="0" smtClean="0">
                <a:latin typeface="Constantia" pitchFamily="18" charset="0"/>
              </a:rPr>
              <a:t>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Иль новый Лермонтов родится,</a:t>
            </a:r>
            <a:r>
              <a:rPr lang="ru-RU" sz="2400" b="1" dirty="0" smtClean="0">
                <a:latin typeface="Constantia" pitchFamily="18" charset="0"/>
              </a:rPr>
              <a:t>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И воспоет он свой народ</a:t>
            </a:r>
            <a:r>
              <a:rPr lang="ru-RU" sz="2400" b="1" dirty="0" smtClean="0">
                <a:latin typeface="Constantia" pitchFamily="18" charset="0"/>
              </a:rPr>
              <a:t> </a:t>
            </a:r>
            <a:endParaRPr lang="ru-RU" sz="2400" b="1" dirty="0">
              <a:latin typeface="Constantia" pitchFamily="18" charset="0"/>
            </a:endParaRPr>
          </a:p>
        </p:txBody>
      </p:sp>
      <p:pic>
        <p:nvPicPr>
          <p:cNvPr id="1028" name="Picture 4" descr="https://im0-tub-ru.yandex.net/i?id=0e45717490624ff5cd07ab5b4d11ed5b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32048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https://im0-tub-ru.yandex.net/i?id=1fe9b766f2e3973eebf1d02b1b04da35-l&amp;n=13"/>
          <p:cNvPicPr>
            <a:picLocks noChangeAspect="1" noChangeArrowheads="1"/>
          </p:cNvPicPr>
          <p:nvPr/>
        </p:nvPicPr>
        <p:blipFill>
          <a:blip r:embed="rId3" cstate="print"/>
          <a:srcRect l="1667" t="2222" r="1667" b="2222"/>
          <a:stretch>
            <a:fillRect/>
          </a:stretch>
        </p:blipFill>
        <p:spPr bwMode="auto">
          <a:xfrm>
            <a:off x="179512" y="3356992"/>
            <a:ext cx="4320480" cy="3203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s://im0-tub-ru.yandex.net/i?id=954c87ea88faa9b96f3632d218f6a8e0-l&amp;n=13"/>
          <p:cNvPicPr>
            <a:picLocks noChangeAspect="1" noChangeArrowheads="1"/>
          </p:cNvPicPr>
          <p:nvPr/>
        </p:nvPicPr>
        <p:blipFill>
          <a:blip r:embed="rId2" cstate="print"/>
          <a:srcRect l="42762" b="31838"/>
          <a:stretch>
            <a:fillRect/>
          </a:stretch>
        </p:blipFill>
        <p:spPr bwMode="auto">
          <a:xfrm>
            <a:off x="2927372" y="1034505"/>
            <a:ext cx="3289256" cy="5540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11663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atin typeface="Constantia" pitchFamily="18" charset="0"/>
              </a:rPr>
              <a:t>Савин Павел Иванович</a:t>
            </a:r>
          </a:p>
        </p:txBody>
      </p:sp>
    </p:spTree>
  </p:cSld>
  <p:clrMapOvr>
    <a:masterClrMapping/>
  </p:clrMapOvr>
  <p:transition advTm="10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44168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Савин Павел Иванович родился 20 октября 1939 года в небольшом селе Хмызовка Алексеевского района, Белгородской области. Окончил филологический факультет Воронежского госуниверситета, работал преподавателем русского языка и литературы, директором школы, ПТУ. Автор одиннадцати поэтических сборников, член союза писателей России, лауреат литературной премии «Прохоровское поле», Заслуженный работник культуры  </a:t>
            </a:r>
          </a:p>
        </p:txBody>
      </p:sp>
      <p:pic>
        <p:nvPicPr>
          <p:cNvPr id="66562" name="Picture 2" descr="https://im0-tub-ru.yandex.net/i?id=4e1fc0de1aa258f75ce78af121f8ab6c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16632"/>
            <a:ext cx="2376264" cy="331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4" name="Picture 4" descr="https://im0-tub-ru.yandex.net/i?id=c012016d2f445c7efa391eb02dff0d42-sr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16632"/>
            <a:ext cx="2336092" cy="3312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C:\Documents and Settings\sorokina_an\Рабочий стол\скан Алена\CCF18032019_00007.jpg"/>
          <p:cNvPicPr>
            <a:picLocks noChangeAspect="1" noChangeArrowheads="1"/>
          </p:cNvPicPr>
          <p:nvPr/>
        </p:nvPicPr>
        <p:blipFill>
          <a:blip r:embed="rId4" cstate="print"/>
          <a:srcRect l="1905" t="687" r="30465" b="30576"/>
          <a:stretch>
            <a:fillRect/>
          </a:stretch>
        </p:blipFill>
        <p:spPr bwMode="auto">
          <a:xfrm>
            <a:off x="467544" y="116632"/>
            <a:ext cx="2351780" cy="3312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784976" cy="1162050"/>
          </a:xfrm>
        </p:spPr>
        <p:txBody>
          <a:bodyPr/>
          <a:lstStyle/>
          <a:p>
            <a:pPr algn="just"/>
            <a:r>
              <a:rPr lang="ru-RU" sz="2400" i="1" dirty="0" smtClean="0">
                <a:latin typeface="Constantia" pitchFamily="18" charset="0"/>
                <a:ea typeface="+mn-ea"/>
                <a:cs typeface="+mn-cs"/>
              </a:rPr>
              <a:t>Савин, П. Песня заката: стихи / П. Савин. - Белгород: «Везелица», 1993. - 192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988840"/>
            <a:ext cx="4752528" cy="4869160"/>
          </a:xfrm>
        </p:spPr>
        <p:txBody>
          <a:bodyPr>
            <a:noAutofit/>
          </a:bodyPr>
          <a:lstStyle/>
          <a:p>
            <a:pPr algn="just"/>
            <a:r>
              <a:rPr lang="ru-RU" sz="2400" b="1" i="1" dirty="0" smtClean="0">
                <a:latin typeface="Constantia" pitchFamily="18" charset="0"/>
              </a:rPr>
              <a:t>«Песня заката» – это первая книга стихов Павла Савина. В ней четыре раздела – «Малая родина», «Еще теплу не уходить», «Письма – тебе», «Ветераны». Это стихи о родине, о матери, о природе, о любви и дружбе. Стихи, входящие в 4-й раздел посвящены ветеранам ВОВ, их героизму и мужеству, женщинам-солдатам, великой Победе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04664"/>
            <a:ext cx="1781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Ш4Р6</a:t>
            </a:r>
          </a:p>
          <a:p>
            <a:r>
              <a:rPr lang="ru-RU" sz="2400" b="1" i="1" dirty="0" smtClean="0">
                <a:latin typeface="Constantia" pitchFamily="18" charset="0"/>
              </a:rPr>
              <a:t>С13</a:t>
            </a:r>
          </a:p>
        </p:txBody>
      </p:sp>
      <p:pic>
        <p:nvPicPr>
          <p:cNvPr id="6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6632"/>
            <a:ext cx="1044386" cy="1055801"/>
          </a:xfrm>
          <a:prstGeom prst="rect">
            <a:avLst/>
          </a:prstGeom>
          <a:noFill/>
        </p:spPr>
      </p:pic>
      <p:sp>
        <p:nvSpPr>
          <p:cNvPr id="7" name="Горизонтальный свиток 6"/>
          <p:cNvSpPr/>
          <p:nvPr/>
        </p:nvSpPr>
        <p:spPr>
          <a:xfrm>
            <a:off x="2483768" y="116632"/>
            <a:ext cx="6480720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 Белгородского ГАУ </a:t>
            </a:r>
          </a:p>
        </p:txBody>
      </p:sp>
      <p:pic>
        <p:nvPicPr>
          <p:cNvPr id="8194" name="Picture 2" descr="C:\Documents and Settings\sorokina_an\Рабочий стол\скан Алена\CCF18032019_000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726" t="996" r="40453" b="43643"/>
          <a:stretch>
            <a:fillRect/>
          </a:stretch>
        </p:blipFill>
        <p:spPr bwMode="auto">
          <a:xfrm>
            <a:off x="5292080" y="1700808"/>
            <a:ext cx="3384376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atin typeface="Constantia" pitchFamily="18" charset="0"/>
              </a:rPr>
              <a:t>«Когда строку диктует чувство» </a:t>
            </a:r>
            <a:endParaRPr lang="ru-RU" sz="4800" dirty="0"/>
          </a:p>
        </p:txBody>
      </p:sp>
      <p:pic>
        <p:nvPicPr>
          <p:cNvPr id="67588" name="Picture 4" descr="https://im0-tub-ru.yandex.net/i?id=f64bc4965fc9cf5eb34047dc2e41c59a-l&amp;n=13"/>
          <p:cNvPicPr>
            <a:picLocks noChangeAspect="1" noChangeArrowheads="1"/>
          </p:cNvPicPr>
          <p:nvPr/>
        </p:nvPicPr>
        <p:blipFill>
          <a:blip r:embed="rId2" cstate="print"/>
          <a:srcRect l="4725" t="5934" r="4556" b="5056"/>
          <a:stretch>
            <a:fillRect/>
          </a:stretch>
        </p:blipFill>
        <p:spPr bwMode="auto">
          <a:xfrm>
            <a:off x="1619672" y="1988840"/>
            <a:ext cx="5904656" cy="46130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916832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atin typeface="Constantia" pitchFamily="18" charset="0"/>
              </a:rPr>
              <a:t>Таков поэт: чуть мысль блеснет, </a:t>
            </a:r>
          </a:p>
          <a:p>
            <a:pPr algn="ctr"/>
            <a:r>
              <a:rPr lang="ru-RU" sz="4000" b="1" i="1" dirty="0" smtClean="0">
                <a:latin typeface="Constantia" pitchFamily="18" charset="0"/>
              </a:rPr>
              <a:t>Как он пером своим прольет</a:t>
            </a:r>
          </a:p>
          <a:p>
            <a:pPr algn="ctr"/>
            <a:r>
              <a:rPr lang="ru-RU" sz="4000" b="1" i="1" dirty="0" smtClean="0">
                <a:latin typeface="Constantia" pitchFamily="18" charset="0"/>
              </a:rPr>
              <a:t>Всю душу; звуком громкой лиры</a:t>
            </a:r>
          </a:p>
          <a:p>
            <a:pPr algn="ctr"/>
            <a:r>
              <a:rPr lang="ru-RU" sz="4000" b="1" i="1" dirty="0" smtClean="0">
                <a:latin typeface="Constantia" pitchFamily="18" charset="0"/>
              </a:rPr>
              <a:t>Чарует свет, и в тишине</a:t>
            </a:r>
          </a:p>
          <a:p>
            <a:pPr algn="ctr"/>
            <a:r>
              <a:rPr lang="ru-RU" sz="4000" b="1" i="1" dirty="0" smtClean="0">
                <a:latin typeface="Constantia" pitchFamily="18" charset="0"/>
              </a:rPr>
              <a:t>Поет, забывшись в райском сне…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5589240"/>
            <a:ext cx="36928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latin typeface="Constantia" pitchFamily="18" charset="0"/>
              </a:rPr>
              <a:t>М.Ю. Лермонтов</a:t>
            </a:r>
            <a:endParaRPr lang="ru-RU" sz="3200" dirty="0"/>
          </a:p>
        </p:txBody>
      </p:sp>
    </p:spTree>
  </p:cSld>
  <p:clrMapOvr>
    <a:masterClrMapping/>
  </p:clrMapOvr>
  <p:transition advTm="10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6016" y="476672"/>
            <a:ext cx="44279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Унылая пора! Очей очарованье!</a:t>
            </a:r>
          </a:p>
          <a:p>
            <a:r>
              <a:rPr lang="ru-RU" sz="2400" b="1" i="1" dirty="0" smtClean="0">
                <a:latin typeface="Constantia" pitchFamily="18" charset="0"/>
              </a:rPr>
              <a:t>Приятна мне твоя прощальная краса —</a:t>
            </a:r>
          </a:p>
          <a:p>
            <a:r>
              <a:rPr lang="ru-RU" sz="2400" b="1" i="1" dirty="0" smtClean="0">
                <a:latin typeface="Constantia" pitchFamily="18" charset="0"/>
              </a:rPr>
              <a:t>Люблю я пышное природы увяданье,</a:t>
            </a:r>
          </a:p>
          <a:p>
            <a:r>
              <a:rPr lang="ru-RU" sz="2400" b="1" i="1" dirty="0" smtClean="0">
                <a:latin typeface="Constantia" pitchFamily="18" charset="0"/>
              </a:rPr>
              <a:t>В багрец и в золото одетые леса,</a:t>
            </a:r>
          </a:p>
          <a:p>
            <a:r>
              <a:rPr lang="ru-RU" sz="2400" b="1" i="1" dirty="0" smtClean="0">
                <a:latin typeface="Constantia" pitchFamily="18" charset="0"/>
              </a:rPr>
              <a:t>В их сенях ветра шум и свежее дыханье,</a:t>
            </a:r>
          </a:p>
          <a:p>
            <a:r>
              <a:rPr lang="ru-RU" sz="2400" b="1" i="1" dirty="0" smtClean="0">
                <a:latin typeface="Constantia" pitchFamily="18" charset="0"/>
              </a:rPr>
              <a:t>И мглой волнистою покрыты небеса,</a:t>
            </a:r>
          </a:p>
          <a:p>
            <a:r>
              <a:rPr lang="ru-RU" sz="2400" b="1" i="1" dirty="0" smtClean="0">
                <a:latin typeface="Constantia" pitchFamily="18" charset="0"/>
              </a:rPr>
              <a:t>И редкий солнца луч, и первые морозы,</a:t>
            </a:r>
          </a:p>
          <a:p>
            <a:r>
              <a:rPr lang="ru-RU" sz="2400" b="1" i="1" dirty="0" smtClean="0">
                <a:latin typeface="Constantia" pitchFamily="18" charset="0"/>
              </a:rPr>
              <a:t>И отдаленные седой зимы угрозы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68144" y="116632"/>
            <a:ext cx="1417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«Осень»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76256" y="6381328"/>
            <a:ext cx="1769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latin typeface="Constantia" pitchFamily="18" charset="0"/>
              </a:rPr>
              <a:t>А.С. Пушкин</a:t>
            </a:r>
            <a:endParaRPr lang="ru-RU" sz="2000" dirty="0"/>
          </a:p>
        </p:txBody>
      </p:sp>
      <p:pic>
        <p:nvPicPr>
          <p:cNvPr id="70658" name="Picture 2" descr="https://im0-tub-ru.yandex.net/i?id=092133f43bbf480dfe658e4c996f34b2-l&amp;n=13"/>
          <p:cNvPicPr>
            <a:picLocks noChangeAspect="1" noChangeArrowheads="1"/>
          </p:cNvPicPr>
          <p:nvPr/>
        </p:nvPicPr>
        <p:blipFill>
          <a:blip r:embed="rId2" cstate="print"/>
          <a:srcRect r="45045"/>
          <a:stretch>
            <a:fillRect/>
          </a:stretch>
        </p:blipFill>
        <p:spPr bwMode="auto">
          <a:xfrm>
            <a:off x="179512" y="404664"/>
            <a:ext cx="4392488" cy="6027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8964488" cy="874018"/>
          </a:xfrm>
        </p:spPr>
        <p:txBody>
          <a:bodyPr>
            <a:noAutofit/>
          </a:bodyPr>
          <a:lstStyle/>
          <a:p>
            <a:pPr algn="just"/>
            <a:r>
              <a:rPr lang="ru-RU" sz="2400" i="1" dirty="0" smtClean="0">
                <a:latin typeface="Constantia" pitchFamily="18" charset="0"/>
                <a:ea typeface="+mn-ea"/>
                <a:cs typeface="+mn-cs"/>
              </a:rPr>
              <a:t>Чиченкова С.Н. Сколько лет, сколько зим… / С.Н. Чиченкова. –Белгород: Изд-во «КОНСТАНТА», 2006. – 224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060848"/>
            <a:ext cx="4896544" cy="3993307"/>
          </a:xfrm>
        </p:spPr>
        <p:txBody>
          <a:bodyPr>
            <a:noAutofit/>
          </a:bodyPr>
          <a:lstStyle/>
          <a:p>
            <a:pPr algn="just"/>
            <a:r>
              <a:rPr lang="ru-RU" sz="2400" b="1" i="1" dirty="0" smtClean="0">
                <a:latin typeface="Constantia" pitchFamily="18" charset="0"/>
              </a:rPr>
              <a:t>В новом сборнике Светланы Чиченковой «Сколько лет, сколько зим…», бьется пульс времени, ощущается память сердца, пора зрелости – действенного осмысления всего пережитого. Ее стихи объединяет тема нравственной ответственности перед современниками, перед своей совестью. Она тонко чувствует природу, ее краски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787" y="2132856"/>
            <a:ext cx="3329541" cy="4386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6632"/>
            <a:ext cx="1044386" cy="1055801"/>
          </a:xfrm>
          <a:prstGeom prst="rect">
            <a:avLst/>
          </a:prstGeom>
          <a:noFill/>
        </p:spPr>
      </p:pic>
      <p:sp>
        <p:nvSpPr>
          <p:cNvPr id="7" name="Горизонтальный свиток 6"/>
          <p:cNvSpPr/>
          <p:nvPr/>
        </p:nvSpPr>
        <p:spPr>
          <a:xfrm>
            <a:off x="2483768" y="116632"/>
            <a:ext cx="6480720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 Белгородского ГАУ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260648"/>
            <a:ext cx="1152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Ш4Р6</a:t>
            </a:r>
          </a:p>
          <a:p>
            <a:r>
              <a:rPr lang="ru-RU" sz="2400" b="1" i="1" dirty="0" smtClean="0">
                <a:latin typeface="Constantia" pitchFamily="18" charset="0"/>
              </a:rPr>
              <a:t>Ч-72</a:t>
            </a:r>
          </a:p>
        </p:txBody>
      </p:sp>
    </p:spTree>
  </p:cSld>
  <p:clrMapOvr>
    <a:masterClrMapping/>
  </p:clrMapOvr>
  <p:transition advTm="10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4088" y="116632"/>
            <a:ext cx="3579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«Черемуха душистая»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76056" y="980728"/>
            <a:ext cx="4067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Черемуха душистая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С весною расцвела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И ветки золотистые,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Что кудри, завила.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Кругом роса медвяная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Сползает по коре,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Под нею зелень пряная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Сияет в серебре.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А рядом, у проталинки,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В траве, между корней,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Бежит, струится маленький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Серебряный ручей.</a:t>
            </a:r>
          </a:p>
          <a:p>
            <a:endParaRPr lang="ru-RU" sz="2400" b="1" i="1" dirty="0" smtClean="0">
              <a:latin typeface="Constant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36296" y="6165304"/>
            <a:ext cx="13760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latin typeface="Constantia" pitchFamily="18" charset="0"/>
              </a:rPr>
              <a:t>С. Есенин</a:t>
            </a:r>
            <a:endParaRPr lang="ru-RU" sz="2000" dirty="0"/>
          </a:p>
        </p:txBody>
      </p:sp>
      <p:pic>
        <p:nvPicPr>
          <p:cNvPr id="71682" name="Picture 2" descr="https://im0-tub-ru.yandex.net/i?id=3a0c9ac20475ca55ea077c0361bf7b89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268314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8640960" cy="1162050"/>
          </a:xfrm>
        </p:spPr>
        <p:txBody>
          <a:bodyPr>
            <a:normAutofit/>
          </a:bodyPr>
          <a:lstStyle/>
          <a:p>
            <a:pPr algn="just"/>
            <a:r>
              <a:rPr lang="ru-RU" sz="2400" i="1" dirty="0" smtClean="0">
                <a:latin typeface="Constantia" pitchFamily="18" charset="0"/>
                <a:ea typeface="+mn-ea"/>
                <a:cs typeface="+mn-cs"/>
              </a:rPr>
              <a:t>Остапчук О.Р. Фиалки той весны: стихи, рассказы / О.Р. Остапчук. – Белгород: Россиянка, 1997. – 200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348880"/>
            <a:ext cx="4536504" cy="3777283"/>
          </a:xfrm>
        </p:spPr>
        <p:txBody>
          <a:bodyPr>
            <a:noAutofit/>
          </a:bodyPr>
          <a:lstStyle/>
          <a:p>
            <a:pPr algn="just"/>
            <a:r>
              <a:rPr lang="ru-RU" sz="2400" b="1" i="1" dirty="0" smtClean="0">
                <a:latin typeface="Constantia" pitchFamily="18" charset="0"/>
              </a:rPr>
              <a:t>«Фиалки той весны» – третья книга Ольги Остапчук. Как и в первых двух – «Заметает снежинками душу…» и «Голубой букет» – автор в стихах, рассказах и лирических новеллах пишет о бедах, что принесла война, о человеческой доброте, о любви, о природе</a:t>
            </a:r>
          </a:p>
        </p:txBody>
      </p:sp>
      <p:pic>
        <p:nvPicPr>
          <p:cNvPr id="5" name="Picture 2" descr="D:\Алена\скан Еглевская\1 - 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30" r="32352" b="32548"/>
          <a:stretch>
            <a:fillRect/>
          </a:stretch>
        </p:blipFill>
        <p:spPr bwMode="auto">
          <a:xfrm>
            <a:off x="5436096" y="2132856"/>
            <a:ext cx="2948035" cy="4387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6632"/>
            <a:ext cx="1044386" cy="1055801"/>
          </a:xfrm>
          <a:prstGeom prst="rect">
            <a:avLst/>
          </a:prstGeom>
          <a:noFill/>
        </p:spPr>
      </p:pic>
      <p:sp>
        <p:nvSpPr>
          <p:cNvPr id="7" name="Горизонтальный свиток 6"/>
          <p:cNvSpPr/>
          <p:nvPr/>
        </p:nvSpPr>
        <p:spPr>
          <a:xfrm>
            <a:off x="2483768" y="116632"/>
            <a:ext cx="6480720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 Белгородского ГАУ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332656"/>
            <a:ext cx="1493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Ш4Р6</a:t>
            </a:r>
          </a:p>
          <a:p>
            <a:r>
              <a:rPr lang="ru-RU" sz="2400" b="1" i="1" dirty="0" smtClean="0">
                <a:latin typeface="Constantia" pitchFamily="18" charset="0"/>
              </a:rPr>
              <a:t>О-76</a:t>
            </a:r>
          </a:p>
        </p:txBody>
      </p:sp>
    </p:spTree>
  </p:cSld>
  <p:clrMapOvr>
    <a:masterClrMapping/>
  </p:clrMapOvr>
  <p:transition advTm="10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1412776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Чародейкою Зимою</a:t>
            </a:r>
          </a:p>
          <a:p>
            <a:r>
              <a:rPr lang="ru-RU" sz="2400" b="1" i="1" dirty="0" smtClean="0">
                <a:latin typeface="Constantia" pitchFamily="18" charset="0"/>
              </a:rPr>
              <a:t>Околдован, лес стоит —</a:t>
            </a:r>
          </a:p>
          <a:p>
            <a:r>
              <a:rPr lang="ru-RU" sz="2400" b="1" i="1" dirty="0" smtClean="0">
                <a:latin typeface="Constantia" pitchFamily="18" charset="0"/>
              </a:rPr>
              <a:t>И под снежной бахромою,</a:t>
            </a:r>
          </a:p>
          <a:p>
            <a:r>
              <a:rPr lang="ru-RU" sz="2400" b="1" i="1" dirty="0" smtClean="0">
                <a:latin typeface="Constantia" pitchFamily="18" charset="0"/>
              </a:rPr>
              <a:t>Неподвижною, немою,</a:t>
            </a:r>
          </a:p>
          <a:p>
            <a:r>
              <a:rPr lang="ru-RU" sz="2400" b="1" i="1" dirty="0" smtClean="0">
                <a:latin typeface="Constantia" pitchFamily="18" charset="0"/>
              </a:rPr>
              <a:t>Чудной жизнью он блестит.</a:t>
            </a:r>
          </a:p>
          <a:p>
            <a:r>
              <a:rPr lang="ru-RU" sz="2400" b="1" i="1" dirty="0" smtClean="0">
                <a:latin typeface="Constantia" pitchFamily="18" charset="0"/>
              </a:rPr>
              <a:t>И стоит он, околдован,—</a:t>
            </a:r>
          </a:p>
          <a:p>
            <a:r>
              <a:rPr lang="ru-RU" sz="2400" b="1" i="1" dirty="0" smtClean="0">
                <a:latin typeface="Constantia" pitchFamily="18" charset="0"/>
              </a:rPr>
              <a:t>Не мертвец и не живой —</a:t>
            </a:r>
          </a:p>
          <a:p>
            <a:r>
              <a:rPr lang="ru-RU" sz="2400" b="1" i="1" dirty="0" smtClean="0">
                <a:latin typeface="Constantia" pitchFamily="18" charset="0"/>
              </a:rPr>
              <a:t>Сном волшебным очарован,</a:t>
            </a:r>
          </a:p>
          <a:p>
            <a:r>
              <a:rPr lang="ru-RU" sz="2400" b="1" i="1" dirty="0" smtClean="0">
                <a:latin typeface="Constantia" pitchFamily="18" charset="0"/>
              </a:rPr>
              <a:t>Весь опутан, весь окован</a:t>
            </a:r>
          </a:p>
          <a:p>
            <a:r>
              <a:rPr lang="ru-RU" sz="2400" b="1" i="1" dirty="0" smtClean="0">
                <a:latin typeface="Constantia" pitchFamily="18" charset="0"/>
              </a:rPr>
              <a:t>Легкой цепью пуховой...</a:t>
            </a:r>
            <a:r>
              <a:rPr lang="ru-RU" sz="2400" dirty="0" smtClean="0"/>
              <a:t> </a:t>
            </a:r>
            <a:endParaRPr lang="ru-RU" sz="2400" b="1" i="1" dirty="0" smtClean="0">
              <a:latin typeface="Constant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332656"/>
            <a:ext cx="3501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«Чародейкою Зимою»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04248" y="6021288"/>
            <a:ext cx="17740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latin typeface="Constantia" pitchFamily="18" charset="0"/>
              </a:rPr>
              <a:t>Ф.И. Тютчев</a:t>
            </a:r>
            <a:endParaRPr lang="ru-RU" sz="2000" dirty="0"/>
          </a:p>
        </p:txBody>
      </p:sp>
      <p:pic>
        <p:nvPicPr>
          <p:cNvPr id="6" name="Picture 2" descr="https://im0-tub-ru.yandex.net/i?id=4cbe5b99a4e009433a887fd92eba6acb-l&amp;n=13"/>
          <p:cNvPicPr>
            <a:picLocks noChangeAspect="1" noChangeArrowheads="1"/>
          </p:cNvPicPr>
          <p:nvPr/>
        </p:nvPicPr>
        <p:blipFill>
          <a:blip r:embed="rId2" cstate="print"/>
          <a:srcRect l="38045"/>
          <a:stretch>
            <a:fillRect/>
          </a:stretch>
        </p:blipFill>
        <p:spPr bwMode="auto">
          <a:xfrm>
            <a:off x="179512" y="836713"/>
            <a:ext cx="4200328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«Поэзия, – говорится в решении ЮНЕСКО, – может стать ответом на самые острые и глубокие духовные вопросы современного человека.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Но для этого необходимо привлечь к ней как можно более широкое общественное внимание</a:t>
            </a:r>
          </a:p>
        </p:txBody>
      </p:sp>
      <p:pic>
        <p:nvPicPr>
          <p:cNvPr id="18434" name="Picture 2" descr="https://im0-tub-ru.yandex.net/i?id=c95c6fbcd1b2449f1fa922a518923e5c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32048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4" descr="https://im0-tub-ru.yandex.net/i?id=fb6e801d2f3e0a4c4574f5f6b3c7db64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6632"/>
            <a:ext cx="4392488" cy="292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8" name="Picture 6" descr="https://im0-tub-ru.yandex.net/i?id=df96f817f78570943553cfc8d91e4c43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564904"/>
            <a:ext cx="4176464" cy="2391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640960" cy="1162050"/>
          </a:xfrm>
        </p:spPr>
        <p:txBody>
          <a:bodyPr>
            <a:normAutofit/>
          </a:bodyPr>
          <a:lstStyle/>
          <a:p>
            <a:pPr algn="just"/>
            <a:r>
              <a:rPr lang="ru-RU" sz="2400" i="1" dirty="0" smtClean="0">
                <a:latin typeface="Constantia" pitchFamily="18" charset="0"/>
                <a:ea typeface="+mn-ea"/>
                <a:cs typeface="+mn-cs"/>
              </a:rPr>
              <a:t>Бондаренко Ж.Н. Взором к небу обращаясь: стихи / </a:t>
            </a:r>
            <a:br>
              <a:rPr lang="ru-RU" sz="2400" i="1" dirty="0" smtClean="0">
                <a:latin typeface="Constantia" pitchFamily="18" charset="0"/>
                <a:ea typeface="+mn-ea"/>
                <a:cs typeface="+mn-cs"/>
              </a:rPr>
            </a:br>
            <a:r>
              <a:rPr lang="ru-RU" sz="2400" i="1" dirty="0" smtClean="0">
                <a:latin typeface="Constantia" pitchFamily="18" charset="0"/>
                <a:ea typeface="+mn-ea"/>
                <a:cs typeface="+mn-cs"/>
              </a:rPr>
              <a:t>Ж.Н. Бондаренко. – Белгород: КОНСТАНТА, 2005. – 107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204864"/>
            <a:ext cx="4320480" cy="3489251"/>
          </a:xfrm>
        </p:spPr>
        <p:txBody>
          <a:bodyPr>
            <a:noAutofit/>
          </a:bodyPr>
          <a:lstStyle/>
          <a:p>
            <a:pPr algn="just"/>
            <a:r>
              <a:rPr lang="ru-RU" sz="2400" b="1" i="1" dirty="0" smtClean="0">
                <a:latin typeface="Constantia" pitchFamily="18" charset="0"/>
              </a:rPr>
              <a:t>В сборник поэтессы Жанны Бондаренко вошли новые произведения, а также стихи, написанные в прошлые годы. Особое место в ее творчестве занимает тема духовности. Стихи Жанна начала писать с детства. За прошлые годы в свет вышли пять поэтических сборников поэтессы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60848"/>
            <a:ext cx="3312368" cy="453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6632"/>
            <a:ext cx="1044386" cy="1055801"/>
          </a:xfrm>
          <a:prstGeom prst="rect">
            <a:avLst/>
          </a:prstGeom>
          <a:noFill/>
        </p:spPr>
      </p:pic>
      <p:sp>
        <p:nvSpPr>
          <p:cNvPr id="7" name="Горизонтальный свиток 6"/>
          <p:cNvSpPr/>
          <p:nvPr/>
        </p:nvSpPr>
        <p:spPr>
          <a:xfrm>
            <a:off x="2483768" y="116632"/>
            <a:ext cx="6480720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 Белгородского ГАУ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2441" y="332656"/>
            <a:ext cx="10358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sz="2400" b="1" i="1" dirty="0" smtClean="0">
                <a:latin typeface="Constantia" pitchFamily="18" charset="0"/>
              </a:rPr>
              <a:t>Ш4Р6</a:t>
            </a:r>
          </a:p>
          <a:p>
            <a:pPr algn="just">
              <a:spcBef>
                <a:spcPct val="0"/>
              </a:spcBef>
            </a:pPr>
            <a:r>
              <a:rPr lang="ru-RU" sz="2400" b="1" i="1" dirty="0" smtClean="0">
                <a:latin typeface="Constantia" pitchFamily="18" charset="0"/>
              </a:rPr>
              <a:t>Б81 </a:t>
            </a:r>
          </a:p>
        </p:txBody>
      </p:sp>
    </p:spTree>
  </p:cSld>
  <p:clrMapOvr>
    <a:masterClrMapping/>
  </p:clrMapOvr>
  <p:transition advTm="10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620688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Я вас любил: любовь ещё, быть может,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В душе моей угасла не совсем;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Но пусть она вас больше не тревожит;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Я не хочу печалить вас ничем.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Я вас любил безмолвно, безнадежно,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То робостью, то ревностью томим;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Я вас любил так искренно, так нежно,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Как дай вам Бог любимой быть другим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116632"/>
            <a:ext cx="2586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«Я вас любил…»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60232" y="6309320"/>
            <a:ext cx="1769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latin typeface="Constantia" pitchFamily="18" charset="0"/>
              </a:rPr>
              <a:t>А.С. Пушкин</a:t>
            </a:r>
          </a:p>
        </p:txBody>
      </p:sp>
      <p:pic>
        <p:nvPicPr>
          <p:cNvPr id="78850" name="Picture 2" descr="https://im0-tub-ru.yandex.net/i?id=88ba0b2d8ce913f135164eeae4970d58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3636023"/>
            <a:ext cx="4032447" cy="2520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852" name="Picture 4" descr="https://im0-tub-ru.yandex.net/i?id=42c5af8d4fd62b5d16388e36415608c2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3" y="620688"/>
            <a:ext cx="4068723" cy="2705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712968" cy="1162050"/>
          </a:xfrm>
        </p:spPr>
        <p:txBody>
          <a:bodyPr>
            <a:normAutofit/>
          </a:bodyPr>
          <a:lstStyle/>
          <a:p>
            <a:pPr algn="just"/>
            <a:r>
              <a:rPr lang="ru-RU" sz="2400" i="1" dirty="0" smtClean="0">
                <a:latin typeface="Constantia" pitchFamily="18" charset="0"/>
                <a:ea typeface="+mn-ea"/>
                <a:cs typeface="+mn-cs"/>
              </a:rPr>
              <a:t>Плетинский В.В. О любви с любовью: лирика / </a:t>
            </a:r>
            <a:br>
              <a:rPr lang="ru-RU" sz="2400" i="1" dirty="0" smtClean="0">
                <a:latin typeface="Constantia" pitchFamily="18" charset="0"/>
                <a:ea typeface="+mn-ea"/>
                <a:cs typeface="+mn-cs"/>
              </a:rPr>
            </a:br>
            <a:r>
              <a:rPr lang="ru-RU" sz="2400" i="1" dirty="0" smtClean="0">
                <a:latin typeface="Constantia" pitchFamily="18" charset="0"/>
                <a:ea typeface="+mn-ea"/>
                <a:cs typeface="+mn-cs"/>
              </a:rPr>
              <a:t>В. В. Плетинский. – Белгород: КОНСТАНТА, 2008. – 32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204864"/>
            <a:ext cx="4752528" cy="3705275"/>
          </a:xfrm>
        </p:spPr>
        <p:txBody>
          <a:bodyPr>
            <a:noAutofit/>
          </a:bodyPr>
          <a:lstStyle/>
          <a:p>
            <a:pPr algn="just"/>
            <a:r>
              <a:rPr lang="ru-RU" sz="2400" b="1" i="1" dirty="0" smtClean="0">
                <a:latin typeface="Constantia" pitchFamily="18" charset="0"/>
              </a:rPr>
              <a:t>Это первый сборник стихов В. Плетинского. В него вошли стихи, написанные с 1951 года, которые открываются непосредственным обращением к другу, к любимой. Эту книгу, как пишет сам автор, он посвящает «единственной Ладе на свете», своему вдохновению, своей ненаглядной и любимой жене</a:t>
            </a:r>
          </a:p>
        </p:txBody>
      </p:sp>
      <p:pic>
        <p:nvPicPr>
          <p:cNvPr id="5" name="Picture 2" descr="D:\Алена\скан Еглевская\1 - 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83" t="1018" r="32471" b="31318"/>
          <a:stretch>
            <a:fillRect/>
          </a:stretch>
        </p:blipFill>
        <p:spPr bwMode="auto">
          <a:xfrm>
            <a:off x="5436096" y="1988839"/>
            <a:ext cx="3024336" cy="4553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260648"/>
            <a:ext cx="10358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Ш4Р6</a:t>
            </a:r>
          </a:p>
          <a:p>
            <a:r>
              <a:rPr lang="ru-RU" sz="2400" b="1" i="1" dirty="0" smtClean="0">
                <a:latin typeface="Constantia" pitchFamily="18" charset="0"/>
              </a:rPr>
              <a:t>П38 </a:t>
            </a:r>
          </a:p>
        </p:txBody>
      </p:sp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6632"/>
            <a:ext cx="1044386" cy="1055801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2483768" y="116632"/>
            <a:ext cx="6480720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 Белгородского ГАУ </a:t>
            </a:r>
          </a:p>
        </p:txBody>
      </p:sp>
    </p:spTree>
  </p:cSld>
  <p:clrMapOvr>
    <a:masterClrMapping/>
  </p:clrMapOvr>
  <p:transition advTm="10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692696"/>
            <a:ext cx="49320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Давно ушла от вас война.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Седыми стали ветераны.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И сорок пятая весна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Доныне лечит ваши раны.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Вы отстояли мир в боях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С врагом жестоким и коварным.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И навсегда в людских сердцах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Ваш подвиг будет легендарным.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И сколько весен не пройдет –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Одну мы помнить будем свято.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Весну, которую народ</a:t>
            </a:r>
            <a:br>
              <a:rPr lang="ru-RU" sz="2400" b="1" i="1" dirty="0" smtClean="0">
                <a:latin typeface="Constantia" pitchFamily="18" charset="0"/>
              </a:rPr>
            </a:br>
            <a:r>
              <a:rPr lang="ru-RU" sz="2400" b="1" i="1" dirty="0" smtClean="0">
                <a:latin typeface="Constantia" pitchFamily="18" charset="0"/>
              </a:rPr>
              <a:t>Великой сделал в сорок пятом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99992" y="116632"/>
            <a:ext cx="4347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«Давно ушла от вас война»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32240" y="6309320"/>
            <a:ext cx="1464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Constantia" pitchFamily="18" charset="0"/>
              </a:rPr>
              <a:t>Б. Новиков </a:t>
            </a:r>
            <a:endParaRPr lang="ru-RU" dirty="0"/>
          </a:p>
        </p:txBody>
      </p:sp>
      <p:pic>
        <p:nvPicPr>
          <p:cNvPr id="76804" name="Picture 4" descr="https://im0-tub-ru.yandex.net/i?id=dadae60d277a129f16c9dd17aa999612-l&amp;n=13"/>
          <p:cNvPicPr>
            <a:picLocks noChangeAspect="1" noChangeArrowheads="1"/>
          </p:cNvPicPr>
          <p:nvPr/>
        </p:nvPicPr>
        <p:blipFill>
          <a:blip r:embed="rId2" cstate="print"/>
          <a:srcRect b="3704"/>
          <a:stretch>
            <a:fillRect/>
          </a:stretch>
        </p:blipFill>
        <p:spPr bwMode="auto">
          <a:xfrm>
            <a:off x="107504" y="692696"/>
            <a:ext cx="4009693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806" name="Picture 6" descr="https://im0-tub-ru.yandex.net/i?id=f73d95ca2c78c05ea6666eaa15b23af0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212976"/>
            <a:ext cx="3982984" cy="2644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24744"/>
            <a:ext cx="8640960" cy="1162050"/>
          </a:xfrm>
        </p:spPr>
        <p:txBody>
          <a:bodyPr>
            <a:noAutofit/>
          </a:bodyPr>
          <a:lstStyle/>
          <a:p>
            <a:pPr algn="just"/>
            <a:r>
              <a:rPr lang="ru-RU" sz="2400" i="1" dirty="0" smtClean="0">
                <a:latin typeface="Constantia" pitchFamily="18" charset="0"/>
                <a:ea typeface="+mn-ea"/>
                <a:cs typeface="+mn-cs"/>
              </a:rPr>
              <a:t>Зуев К.Н. «Во славу Великой Родины»: сборник стихотворений / К.Н. Зуев; сост. О.А. Решетникова, Белгородская областная типография, 2014. – 68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780928"/>
            <a:ext cx="4402832" cy="3489251"/>
          </a:xfrm>
        </p:spPr>
        <p:txBody>
          <a:bodyPr>
            <a:noAutofit/>
          </a:bodyPr>
          <a:lstStyle/>
          <a:p>
            <a:pPr algn="just"/>
            <a:r>
              <a:rPr lang="ru-RU" sz="2400" b="1" i="1" dirty="0" smtClean="0">
                <a:latin typeface="Constantia" pitchFamily="18" charset="0"/>
              </a:rPr>
              <a:t>В этот сборник включены стихотворения о героях и героических подвигах защитников Отечества, о ветеранах войны и труда, о детях военной поры, о патриотах, готовых отдать все во славу любимой Родины</a:t>
            </a:r>
          </a:p>
        </p:txBody>
      </p:sp>
      <p:pic>
        <p:nvPicPr>
          <p:cNvPr id="5" name="Picture 2" descr="F:\17.04.2015\CCF17042015_0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6915" b="33566"/>
          <a:stretch>
            <a:fillRect/>
          </a:stretch>
        </p:blipFill>
        <p:spPr bwMode="auto">
          <a:xfrm>
            <a:off x="5549810" y="2348880"/>
            <a:ext cx="2880144" cy="4209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6632"/>
            <a:ext cx="1044386" cy="1055801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2483768" y="116632"/>
            <a:ext cx="6480720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 Белгородского ГАУ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332656"/>
            <a:ext cx="10358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atin typeface="Constantia" pitchFamily="18" charset="0"/>
              </a:rPr>
              <a:t>Ш4Р6</a:t>
            </a:r>
          </a:p>
          <a:p>
            <a:r>
              <a:rPr lang="ru-RU" sz="2400" b="1" i="1" dirty="0" smtClean="0">
                <a:latin typeface="Constantia" pitchFamily="18" charset="0"/>
              </a:rPr>
              <a:t>З-93</a:t>
            </a:r>
          </a:p>
        </p:txBody>
      </p:sp>
    </p:spTree>
  </p:cSld>
  <p:clrMapOvr>
    <a:masterClrMapping/>
  </p:clrMapOvr>
  <p:transition advTm="10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620688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Тихо, чуть нервно читает стихи…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Каждая строчка, как лезвие бритвы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Режет пространство и жизнь на куски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Стихи - откровенье, стихи, как молитва.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Поэзия сердцем с тобой говорит.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Поэзия мир наделяет душой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И каждый, кто нервно читает стихи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Немножечко грешник.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И много - святой</a:t>
            </a:r>
          </a:p>
        </p:txBody>
      </p:sp>
      <p:pic>
        <p:nvPicPr>
          <p:cNvPr id="30722" name="Picture 2" descr="https://im0-tub-ru.yandex.net/i?id=e007856db7c935b50136262902a8e3d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77072"/>
            <a:ext cx="4176464" cy="2613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4" name="Picture 4" descr="https://im0-tub-ru.yandex.net/i?id=8ee6c87f2535acba8dd60c3bbba98c26-sr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88640"/>
            <a:ext cx="2808312" cy="3709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5013176"/>
            <a:ext cx="63133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Поздравим всех, кто говорит стихами,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Поздравим, кто в поэзию влюблен,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А может, сочиним стихи и сами,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Ведь жизнь прекрасна, если со стихом! </a:t>
            </a:r>
            <a:endParaRPr lang="ru-RU" sz="2400" dirty="0"/>
          </a:p>
        </p:txBody>
      </p:sp>
      <p:pic>
        <p:nvPicPr>
          <p:cNvPr id="2052" name="Picture 4" descr="https://im0-tub-ru.yandex.net/i?id=7d140e863f6b0b4fd84e3837573cab6e-sr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8286" y="135596"/>
            <a:ext cx="6407429" cy="4805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2514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Этот День считает ЮНЕСКО, призван послужить созданию в средствах массовой информации позитивного образа поэзии как подлинно современного искусства, открытого людям.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Этот праздник отмечают во всём мире</a:t>
            </a:r>
          </a:p>
        </p:txBody>
      </p:sp>
      <p:pic>
        <p:nvPicPr>
          <p:cNvPr id="19460" name="Picture 4" descr="https://im0-tub-ru.yandex.net/i?id=d1016d4ad93d45da90426801c8a5e751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548680"/>
            <a:ext cx="3960440" cy="3079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2" name="Picture 6" descr="https://im0-tub-ru.yandex.net/i?id=b923e8f43337fa9872dbb035130c64f7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48680"/>
            <a:ext cx="4608512" cy="307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05064"/>
            <a:ext cx="9143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В Москве первый День поэзии прошел 21 марта 2000 года в театре на Таганке. Его инициатором стало «Добровольное общество охраны стрекоз» (ДООС), возглавляемое поэтом Константином Кедровым. Празднование Всемирного дня поэзии в России ежегодно отмечается различными поэтическими акциями в театрах, литературных клубах и салонах</a:t>
            </a:r>
          </a:p>
        </p:txBody>
      </p:sp>
      <p:pic>
        <p:nvPicPr>
          <p:cNvPr id="23556" name="Picture 4" descr="https://im0-tub-ru.yandex.net/i?id=bde0a24cb029db6e8e5db26bb2b8a534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60648"/>
            <a:ext cx="4224468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436096" y="3501008"/>
            <a:ext cx="28330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latin typeface="Constantia" pitchFamily="18" charset="0"/>
              </a:rPr>
              <a:t>Константин Кедров</a:t>
            </a:r>
            <a:endParaRPr lang="ru-RU" sz="2000" dirty="0"/>
          </a:p>
        </p:txBody>
      </p:sp>
      <p:pic>
        <p:nvPicPr>
          <p:cNvPr id="23560" name="Picture 8" descr="https://im0-tub-ru.yandex.net/i?id=c5ff7b887487e3a8f489f11a32092640-l&amp;n=13"/>
          <p:cNvPicPr>
            <a:picLocks noChangeAspect="1" noChangeArrowheads="1"/>
          </p:cNvPicPr>
          <p:nvPr/>
        </p:nvPicPr>
        <p:blipFill>
          <a:blip r:embed="rId3" cstate="print"/>
          <a:srcRect l="13514" t="7348" r="6153" b="15348"/>
          <a:stretch>
            <a:fillRect/>
          </a:stretch>
        </p:blipFill>
        <p:spPr bwMode="auto">
          <a:xfrm>
            <a:off x="107504" y="260648"/>
            <a:ext cx="460851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187624" y="3501008"/>
            <a:ext cx="24999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latin typeface="Constantia" pitchFamily="18" charset="0"/>
              </a:rPr>
              <a:t>театр на Таганке</a:t>
            </a:r>
          </a:p>
        </p:txBody>
      </p:sp>
    </p:spTree>
  </p:cSld>
  <p:clrMapOvr>
    <a:masterClrMapping/>
  </p:clrMapOvr>
  <p:transition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onstantia" pitchFamily="18" charset="0"/>
              </a:rPr>
              <a:t>С 2009 года мероприятия, посвященные Дню поэзии, организуются в Центральном Доме литераторов при поддержке литературного портала Стихи.ру в партнерстве с Бюро ЮНЕСКО в Москве и под эгидой Федерального агенства по печати и </a:t>
            </a:r>
          </a:p>
          <a:p>
            <a:pPr algn="ctr"/>
            <a:r>
              <a:rPr lang="ru-RU" sz="2400" b="1" i="1" dirty="0" smtClean="0">
                <a:latin typeface="Constantia" pitchFamily="18" charset="0"/>
              </a:rPr>
              <a:t>массовым коммуникациям</a:t>
            </a:r>
          </a:p>
        </p:txBody>
      </p:sp>
      <p:pic>
        <p:nvPicPr>
          <p:cNvPr id="21507" name="Picture 3" descr="C:\Documents and Settings\sorokina_an\Рабочий стол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676" y="260648"/>
            <a:ext cx="5832648" cy="4192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1695</TotalTime>
  <Words>2708</Words>
  <Application>Microsoft Office PowerPoint</Application>
  <PresentationFormat>Экран (4:3)</PresentationFormat>
  <Paragraphs>225</Paragraphs>
  <Slides>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Молчанов, В. Подснежники: стихи. Поэмы. Переводы / В. Молчанов. - Белгород: Везелица, 1992. - 320 с.</vt:lpstr>
      <vt:lpstr>Презентация PowerPoint</vt:lpstr>
      <vt:lpstr>Презентация PowerPoint</vt:lpstr>
      <vt:lpstr>Черкасов, В. Н. Где-то... Когда-то... : стихотворения /  В. Н. Черкасов. - Белгород: ЛитКараВан, 2017. - 96 с. </vt:lpstr>
      <vt:lpstr>Презентация PowerPoint</vt:lpstr>
      <vt:lpstr>Презентация PowerPoint</vt:lpstr>
      <vt:lpstr>Кобзарь, В. П. Светлый август : лирика / В. П. Кобзарь. - Белгород: Константа, 2008. - 104 с.</vt:lpstr>
      <vt:lpstr>Презентация PowerPoint</vt:lpstr>
      <vt:lpstr>Презентация PowerPoint</vt:lpstr>
      <vt:lpstr>Маматов, Д. Раздолье / Д. Маматов. - Белгород: «Везелица», 1992. - 236 с.</vt:lpstr>
      <vt:lpstr>Презентация PowerPoint</vt:lpstr>
      <vt:lpstr>Презентация PowerPoint</vt:lpstr>
      <vt:lpstr>Чернухин И.А. Поющая ветка. Стихи / И.А. Чернухин. – Воронеж: Центр.-Чернозем. Кн. Изд-во, 1987. – 94 с.</vt:lpstr>
      <vt:lpstr>Презентация PowerPoint</vt:lpstr>
      <vt:lpstr>Презентация PowerPoint</vt:lpstr>
      <vt:lpstr>Кулижников, М. А. Покаяние: стихи / М. А. Кулижников. - Белгород: Крестьянское дело, 2001. - 48 с.</vt:lpstr>
      <vt:lpstr>Презентация PowerPoint</vt:lpstr>
      <vt:lpstr>Презентация PowerPoint</vt:lpstr>
      <vt:lpstr>Кузубов, Л. Т. Суровая юность: стихи / Л. Т. Кузубов. - Воронеж: Центр.-Чернозем. кн. изд-во, 1989. - 95 с.</vt:lpstr>
      <vt:lpstr>Презентация PowerPoint</vt:lpstr>
      <vt:lpstr>Презентация PowerPoint</vt:lpstr>
      <vt:lpstr>Зуев, К. Н. Любовь моя, Святое Белогорье: сборник стихотворений / К. Н. Зуев. - Белгород: Белгородская областная типография, 2016. – 392 с.</vt:lpstr>
      <vt:lpstr>Презентация PowerPoint</vt:lpstr>
      <vt:lpstr>Презентация PowerPoint</vt:lpstr>
      <vt:lpstr>Лыков, П. А. Пятьдесят – еще не вечер: [стихи] / П. А. Лыков. - Белгород: ЛитКараВан, 2018. - 128 с.</vt:lpstr>
      <vt:lpstr>Презентация PowerPoint</vt:lpstr>
      <vt:lpstr>Презентация PowerPoint</vt:lpstr>
      <vt:lpstr>Савин, П. Песня заката: стихи / П. Савин. - Белгород: «Везелица», 1993. - 192 с.</vt:lpstr>
      <vt:lpstr>Презентация PowerPoint</vt:lpstr>
      <vt:lpstr>Презентация PowerPoint</vt:lpstr>
      <vt:lpstr>Презентация PowerPoint</vt:lpstr>
      <vt:lpstr>Чиченкова С.Н. Сколько лет, сколько зим… / С.Н. Чиченкова. –Белгород: Изд-во «КОНСТАНТА», 2006. – 224 с.</vt:lpstr>
      <vt:lpstr>Презентация PowerPoint</vt:lpstr>
      <vt:lpstr>Остапчук О.Р. Фиалки той весны: стихи, рассказы / О.Р. Остапчук. – Белгород: Россиянка, 1997. – 200 с.</vt:lpstr>
      <vt:lpstr>Презентация PowerPoint</vt:lpstr>
      <vt:lpstr>Бондаренко Ж.Н. Взором к небу обращаясь: стихи /  Ж.Н. Бондаренко. – Белгород: КОНСТАНТА, 2005. – 107 с.</vt:lpstr>
      <vt:lpstr>Презентация PowerPoint</vt:lpstr>
      <vt:lpstr>Плетинский В.В. О любви с любовью: лирика /  В. В. Плетинский. – Белгород: КОНСТАНТА, 2008. – 32 с.</vt:lpstr>
      <vt:lpstr>Презентация PowerPoint</vt:lpstr>
      <vt:lpstr>Зуев К.Н. «Во славу Великой Родины»: сборник стихотворений / К.Н. Зуев; сост. О.А. Решетникова, Белгородская областная типография, 2014. – 68 с.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Крисанова Татьяна Николаевна</cp:lastModifiedBy>
  <cp:revision>149</cp:revision>
  <dcterms:modified xsi:type="dcterms:W3CDTF">2019-03-25T06:25:29Z</dcterms:modified>
</cp:coreProperties>
</file>